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2"/>
  </p:sldMasterIdLst>
  <p:notesMasterIdLst>
    <p:notesMasterId r:id="rId18"/>
  </p:notesMasterIdLst>
  <p:handoutMasterIdLst>
    <p:handoutMasterId r:id="rId19"/>
  </p:handoutMasterIdLst>
  <p:sldIdLst>
    <p:sldId id="257" r:id="rId3"/>
    <p:sldId id="258" r:id="rId4"/>
    <p:sldId id="269" r:id="rId5"/>
    <p:sldId id="270" r:id="rId6"/>
    <p:sldId id="263" r:id="rId7"/>
    <p:sldId id="264" r:id="rId8"/>
    <p:sldId id="260" r:id="rId9"/>
    <p:sldId id="265" r:id="rId10"/>
    <p:sldId id="261" r:id="rId11"/>
    <p:sldId id="273" r:id="rId12"/>
    <p:sldId id="266" r:id="rId13"/>
    <p:sldId id="267" r:id="rId14"/>
    <p:sldId id="268" r:id="rId15"/>
    <p:sldId id="271"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89911" autoAdjust="0"/>
  </p:normalViewPr>
  <p:slideViewPr>
    <p:cSldViewPr snapToGrid="0">
      <p:cViewPr varScale="1">
        <p:scale>
          <a:sx n="92" d="100"/>
          <a:sy n="92" d="100"/>
        </p:scale>
        <p:origin x="498" y="90"/>
      </p:cViewPr>
      <p:guideLst>
        <p:guide orient="horz" pos="2160"/>
        <p:guide pos="3840"/>
        <p:guide pos="7296"/>
        <p:guide orient="horz" pos="4128"/>
      </p:guideLst>
    </p:cSldViewPr>
  </p:slideViewPr>
  <p:notesTextViewPr>
    <p:cViewPr>
      <p:scale>
        <a:sx n="3" d="2"/>
        <a:sy n="3" d="2"/>
      </p:scale>
      <p:origin x="0" y="0"/>
    </p:cViewPr>
  </p:notesText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 Id="rId4" Type="http://schemas.openxmlformats.org/officeDocument/2006/relationships/image" Target="../media/image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 Id="rId4"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9748C6-F577-407C-8ECD-9589302C0D26}"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en-US"/>
        </a:p>
      </dgm:t>
    </dgm:pt>
    <dgm:pt modelId="{61F886FF-AAD7-40BD-9773-3AF0ADD86CC7}">
      <dgm:prSet phldrT="[Text]" custT="1"/>
      <dgm:spPr/>
      <dgm:t>
        <a:bodyPr/>
        <a:lstStyle/>
        <a:p>
          <a:r>
            <a:rPr lang="en-US" sz="2800" smtClean="0">
              <a:latin typeface="Times New Roman" panose="02020603050405020304" pitchFamily="18" charset="0"/>
              <a:cs typeface="Times New Roman" panose="02020603050405020304" pitchFamily="18" charset="0"/>
            </a:rPr>
            <a:t>Ngành thế mạnh của thành phố, có thị trường ổn định.</a:t>
          </a:r>
        </a:p>
        <a:p>
          <a:r>
            <a:rPr lang="en-US" sz="2800" smtClean="0">
              <a:latin typeface="Times New Roman" panose="02020603050405020304" pitchFamily="18" charset="0"/>
              <a:cs typeface="Times New Roman" panose="02020603050405020304" pitchFamily="18" charset="0"/>
            </a:rPr>
            <a:t>Năng suất lao động của ngành cao so với mặt bằng chung.</a:t>
          </a:r>
        </a:p>
        <a:p>
          <a:r>
            <a:rPr lang="en-US" sz="2800" smtClean="0">
              <a:latin typeface="Times New Roman" panose="02020603050405020304" pitchFamily="18" charset="0"/>
              <a:cs typeface="Times New Roman" panose="02020603050405020304" pitchFamily="18" charset="0"/>
            </a:rPr>
            <a:t>Giá trị khai thác từ máy móc, thiết bị cao.</a:t>
          </a:r>
          <a:endParaRPr lang="en-US" sz="2800"/>
        </a:p>
      </dgm:t>
    </dgm:pt>
    <dgm:pt modelId="{DCEA40AA-0D6A-4052-A559-50F66D5CF770}" type="parTrans" cxnId="{08FB9CC6-CFF5-43C6-9BAC-B2E84D25AD46}">
      <dgm:prSet/>
      <dgm:spPr/>
      <dgm:t>
        <a:bodyPr/>
        <a:lstStyle/>
        <a:p>
          <a:endParaRPr lang="en-US"/>
        </a:p>
      </dgm:t>
    </dgm:pt>
    <dgm:pt modelId="{889EE26C-F67A-4C70-B16B-024DED8E05A9}" type="sibTrans" cxnId="{08FB9CC6-CFF5-43C6-9BAC-B2E84D25AD46}">
      <dgm:prSet/>
      <dgm:spPr/>
      <dgm:t>
        <a:bodyPr/>
        <a:lstStyle/>
        <a:p>
          <a:endParaRPr lang="en-US"/>
        </a:p>
      </dgm:t>
    </dgm:pt>
    <dgm:pt modelId="{2D9311D7-6C7A-4BEF-A489-07E05A343C69}">
      <dgm:prSet phldrT="[Text]" custT="1"/>
      <dgm:spPr/>
      <dgm:t>
        <a:bodyPr/>
        <a:lstStyle/>
        <a:p>
          <a:r>
            <a:rPr lang="en-US" sz="2800" smtClean="0">
              <a:latin typeface="Times New Roman" panose="02020603050405020304" pitchFamily="18" charset="0"/>
              <a:cs typeface="Times New Roman" panose="02020603050405020304" pitchFamily="18" charset="0"/>
            </a:rPr>
            <a:t>Tốc độ đổi mới chậm.</a:t>
          </a:r>
        </a:p>
        <a:p>
          <a:r>
            <a:rPr lang="en-US" sz="2800" smtClean="0">
              <a:latin typeface="Times New Roman" panose="02020603050405020304" pitchFamily="18" charset="0"/>
              <a:cs typeface="Times New Roman" panose="02020603050405020304" pitchFamily="18" charset="0"/>
            </a:rPr>
            <a:t>Tính mở rộng sản xuất chưa mạnh mẽ.</a:t>
          </a:r>
        </a:p>
        <a:p>
          <a:r>
            <a:rPr lang="en-US" sz="2800" smtClean="0">
              <a:latin typeface="Times New Roman" panose="02020603050405020304" pitchFamily="18" charset="0"/>
              <a:cs typeface="Times New Roman" panose="02020603050405020304" pitchFamily="18" charset="0"/>
            </a:rPr>
            <a:t>Tuổi trung bình của thiết bị cao nhất trong các ngành.</a:t>
          </a:r>
          <a:endParaRPr lang="en-US" sz="2800"/>
        </a:p>
      </dgm:t>
    </dgm:pt>
    <dgm:pt modelId="{6ED7264C-7290-4B15-852C-AAED43A916A3}" type="parTrans" cxnId="{B5C7FF41-05DC-4335-835B-DEBED7ED32B1}">
      <dgm:prSet/>
      <dgm:spPr/>
      <dgm:t>
        <a:bodyPr/>
        <a:lstStyle/>
        <a:p>
          <a:endParaRPr lang="en-US"/>
        </a:p>
      </dgm:t>
    </dgm:pt>
    <dgm:pt modelId="{91D1DAEA-FACE-4B73-BBB3-41853E93BDE1}" type="sibTrans" cxnId="{B5C7FF41-05DC-4335-835B-DEBED7ED32B1}">
      <dgm:prSet/>
      <dgm:spPr/>
      <dgm:t>
        <a:bodyPr/>
        <a:lstStyle/>
        <a:p>
          <a:endParaRPr lang="en-US"/>
        </a:p>
      </dgm:t>
    </dgm:pt>
    <dgm:pt modelId="{E9DAA9CE-0D7F-4D31-990F-50A54AA64F9D}" type="pres">
      <dgm:prSet presAssocID="{709748C6-F577-407C-8ECD-9589302C0D26}" presName="Name0" presStyleCnt="0">
        <dgm:presLayoutVars>
          <dgm:chMax val="2"/>
          <dgm:chPref val="2"/>
          <dgm:dir/>
          <dgm:animOne/>
          <dgm:resizeHandles val="exact"/>
        </dgm:presLayoutVars>
      </dgm:prSet>
      <dgm:spPr/>
    </dgm:pt>
    <dgm:pt modelId="{B6ADDAB9-6F82-4989-83E0-03DDABE86BF0}" type="pres">
      <dgm:prSet presAssocID="{709748C6-F577-407C-8ECD-9589302C0D26}" presName="Background" presStyleLbl="bgImgPlace1" presStyleIdx="0" presStyleCnt="1" custScaleX="128054" custLinFactNeighborX="-2788" custLinFactNeighborY="0"/>
      <dgm:spPr/>
    </dgm:pt>
    <dgm:pt modelId="{BFC861B7-87CC-441F-86B1-9FDD05A9C0D6}" type="pres">
      <dgm:prSet presAssocID="{709748C6-F577-407C-8ECD-9589302C0D26}" presName="ParentText1" presStyleLbl="revTx" presStyleIdx="0" presStyleCnt="2" custScaleX="125806" custScaleY="61868" custLinFactNeighborX="-24970" custLinFactNeighborY="1509">
        <dgm:presLayoutVars>
          <dgm:chMax val="0"/>
          <dgm:chPref val="0"/>
          <dgm:bulletEnabled val="1"/>
        </dgm:presLayoutVars>
      </dgm:prSet>
      <dgm:spPr/>
      <dgm:t>
        <a:bodyPr/>
        <a:lstStyle/>
        <a:p>
          <a:endParaRPr lang="en-US"/>
        </a:p>
      </dgm:t>
    </dgm:pt>
    <dgm:pt modelId="{71BE1E67-4D15-408A-B8F7-7303CE196291}" type="pres">
      <dgm:prSet presAssocID="{709748C6-F577-407C-8ECD-9589302C0D26}" presName="ParentText2" presStyleLbl="revTx" presStyleIdx="1" presStyleCnt="2" custScaleX="124063" custScaleY="68969" custLinFactNeighborX="14787" custLinFactNeighborY="3674">
        <dgm:presLayoutVars>
          <dgm:chMax val="0"/>
          <dgm:chPref val="0"/>
          <dgm:bulletEnabled val="1"/>
        </dgm:presLayoutVars>
      </dgm:prSet>
      <dgm:spPr/>
      <dgm:t>
        <a:bodyPr/>
        <a:lstStyle/>
        <a:p>
          <a:endParaRPr lang="en-US"/>
        </a:p>
      </dgm:t>
    </dgm:pt>
    <dgm:pt modelId="{4FFF34B6-4826-434A-92B5-E164B76188B8}" type="pres">
      <dgm:prSet presAssocID="{709748C6-F577-407C-8ECD-9589302C0D26}" presName="Plus" presStyleLbl="alignNode1" presStyleIdx="0" presStyleCnt="2" custScaleX="39311" custScaleY="37623" custLinFactNeighborX="-44725" custLinFactNeighborY="4537"/>
      <dgm:spPr>
        <a:solidFill>
          <a:srgbClr val="FF0000"/>
        </a:solidFill>
      </dgm:spPr>
    </dgm:pt>
    <dgm:pt modelId="{804EAF16-8A5E-4A1D-89C3-D79F41DA7CC3}" type="pres">
      <dgm:prSet presAssocID="{709748C6-F577-407C-8ECD-9589302C0D26}" presName="Minus" presStyleLbl="alignNode1" presStyleIdx="1" presStyleCnt="2" custScaleX="58826" custScaleY="36866" custLinFactNeighborX="38593" custLinFactNeighborY="1981"/>
      <dgm:spPr>
        <a:solidFill>
          <a:srgbClr val="FF0000"/>
        </a:solidFill>
      </dgm:spPr>
    </dgm:pt>
    <dgm:pt modelId="{784201A8-A30A-417A-AB25-E695E3A015DC}" type="pres">
      <dgm:prSet presAssocID="{709748C6-F577-407C-8ECD-9589302C0D26}" presName="Divider" presStyleLbl="parChTrans1D1" presStyleIdx="0" presStyleCnt="1"/>
      <dgm:spPr/>
    </dgm:pt>
  </dgm:ptLst>
  <dgm:cxnLst>
    <dgm:cxn modelId="{C185B4DE-B568-46FC-AF98-4AD26BE983CB}" type="presOf" srcId="{2D9311D7-6C7A-4BEF-A489-07E05A343C69}" destId="{71BE1E67-4D15-408A-B8F7-7303CE196291}" srcOrd="0" destOrd="0" presId="urn:microsoft.com/office/officeart/2009/3/layout/PlusandMinus"/>
    <dgm:cxn modelId="{1E72F070-1642-4885-ADED-BC35ED32987F}" type="presOf" srcId="{709748C6-F577-407C-8ECD-9589302C0D26}" destId="{E9DAA9CE-0D7F-4D31-990F-50A54AA64F9D}" srcOrd="0" destOrd="0" presId="urn:microsoft.com/office/officeart/2009/3/layout/PlusandMinus"/>
    <dgm:cxn modelId="{1369458E-4A67-44A7-8596-C5CD83ACCEF9}" type="presOf" srcId="{61F886FF-AAD7-40BD-9773-3AF0ADD86CC7}" destId="{BFC861B7-87CC-441F-86B1-9FDD05A9C0D6}" srcOrd="0" destOrd="0" presId="urn:microsoft.com/office/officeart/2009/3/layout/PlusandMinus"/>
    <dgm:cxn modelId="{B5C7FF41-05DC-4335-835B-DEBED7ED32B1}" srcId="{709748C6-F577-407C-8ECD-9589302C0D26}" destId="{2D9311D7-6C7A-4BEF-A489-07E05A343C69}" srcOrd="1" destOrd="0" parTransId="{6ED7264C-7290-4B15-852C-AAED43A916A3}" sibTransId="{91D1DAEA-FACE-4B73-BBB3-41853E93BDE1}"/>
    <dgm:cxn modelId="{08FB9CC6-CFF5-43C6-9BAC-B2E84D25AD46}" srcId="{709748C6-F577-407C-8ECD-9589302C0D26}" destId="{61F886FF-AAD7-40BD-9773-3AF0ADD86CC7}" srcOrd="0" destOrd="0" parTransId="{DCEA40AA-0D6A-4052-A559-50F66D5CF770}" sibTransId="{889EE26C-F67A-4C70-B16B-024DED8E05A9}"/>
    <dgm:cxn modelId="{EDF373AD-EBBE-4F37-8F23-F7CAE18CE9EA}" type="presParOf" srcId="{E9DAA9CE-0D7F-4D31-990F-50A54AA64F9D}" destId="{B6ADDAB9-6F82-4989-83E0-03DDABE86BF0}" srcOrd="0" destOrd="0" presId="urn:microsoft.com/office/officeart/2009/3/layout/PlusandMinus"/>
    <dgm:cxn modelId="{74EAA501-E5D1-45EF-978D-6BE96AC55BA6}" type="presParOf" srcId="{E9DAA9CE-0D7F-4D31-990F-50A54AA64F9D}" destId="{BFC861B7-87CC-441F-86B1-9FDD05A9C0D6}" srcOrd="1" destOrd="0" presId="urn:microsoft.com/office/officeart/2009/3/layout/PlusandMinus"/>
    <dgm:cxn modelId="{B4631C97-B5D1-46A2-A38A-35B72E1F0C74}" type="presParOf" srcId="{E9DAA9CE-0D7F-4D31-990F-50A54AA64F9D}" destId="{71BE1E67-4D15-408A-B8F7-7303CE196291}" srcOrd="2" destOrd="0" presId="urn:microsoft.com/office/officeart/2009/3/layout/PlusandMinus"/>
    <dgm:cxn modelId="{86EB0D16-3A43-43B1-8854-9D7895CE0161}" type="presParOf" srcId="{E9DAA9CE-0D7F-4D31-990F-50A54AA64F9D}" destId="{4FFF34B6-4826-434A-92B5-E164B76188B8}" srcOrd="3" destOrd="0" presId="urn:microsoft.com/office/officeart/2009/3/layout/PlusandMinus"/>
    <dgm:cxn modelId="{DB52DB30-A106-4B10-A10D-D93B147D6D42}" type="presParOf" srcId="{E9DAA9CE-0D7F-4D31-990F-50A54AA64F9D}" destId="{804EAF16-8A5E-4A1D-89C3-D79F41DA7CC3}" srcOrd="4" destOrd="0" presId="urn:microsoft.com/office/officeart/2009/3/layout/PlusandMinus"/>
    <dgm:cxn modelId="{96734640-B742-449C-A992-95A3FCDC777B}" type="presParOf" srcId="{E9DAA9CE-0D7F-4D31-990F-50A54AA64F9D}" destId="{784201A8-A30A-417A-AB25-E695E3A015DC}" srcOrd="5" destOrd="0" presId="urn:microsoft.com/office/officeart/2009/3/layout/PlusandMinu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9748C6-F577-407C-8ECD-9589302C0D26}"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en-US"/>
        </a:p>
      </dgm:t>
    </dgm:pt>
    <dgm:pt modelId="{61F886FF-AAD7-40BD-9773-3AF0ADD86CC7}">
      <dgm:prSet phldrT="[Text]" custT="1"/>
      <dgm:spPr/>
      <dgm:t>
        <a:bodyPr/>
        <a:lstStyle/>
        <a:p>
          <a:pPr algn="just"/>
          <a:r>
            <a:rPr lang="vi-VN" sz="2800" smtClean="0">
              <a:latin typeface="Times New Roman" panose="02020603050405020304" pitchFamily="18" charset="0"/>
              <a:cs typeface="Times New Roman" panose="02020603050405020304" pitchFamily="18" charset="0"/>
            </a:rPr>
            <a:t>Ngành cơ khí của Hải Phòng có xuất phát điểm khá cao từ những năm 1990 nhưng chưa khai thác h</a:t>
          </a:r>
          <a:r>
            <a:rPr lang="en-US" sz="2800" smtClean="0">
              <a:latin typeface="Times New Roman" panose="02020603050405020304" pitchFamily="18" charset="0"/>
              <a:cs typeface="Times New Roman" panose="02020603050405020304" pitchFamily="18" charset="0"/>
            </a:rPr>
            <a:t>ế</a:t>
          </a:r>
          <a:r>
            <a:rPr lang="vi-VN" sz="2800" smtClean="0">
              <a:latin typeface="Times New Roman" panose="02020603050405020304" pitchFamily="18" charset="0"/>
              <a:cs typeface="Times New Roman" panose="02020603050405020304" pitchFamily="18" charset="0"/>
            </a:rPr>
            <a:t>t các thế mạnh để trở thành một điểm sáng của khu vực và vươn tới các thị trường lớn</a:t>
          </a:r>
          <a:r>
            <a:rPr lang="en-US" sz="2800" smtClean="0">
              <a:latin typeface="Times New Roman" panose="02020603050405020304" pitchFamily="18" charset="0"/>
              <a:cs typeface="Times New Roman" panose="02020603050405020304" pitchFamily="18" charset="0"/>
            </a:rPr>
            <a:t>.</a:t>
          </a:r>
          <a:endParaRPr lang="en-US" sz="2800"/>
        </a:p>
      </dgm:t>
    </dgm:pt>
    <dgm:pt modelId="{DCEA40AA-0D6A-4052-A559-50F66D5CF770}" type="parTrans" cxnId="{08FB9CC6-CFF5-43C6-9BAC-B2E84D25AD46}">
      <dgm:prSet/>
      <dgm:spPr/>
      <dgm:t>
        <a:bodyPr/>
        <a:lstStyle/>
        <a:p>
          <a:endParaRPr lang="en-US"/>
        </a:p>
      </dgm:t>
    </dgm:pt>
    <dgm:pt modelId="{889EE26C-F67A-4C70-B16B-024DED8E05A9}" type="sibTrans" cxnId="{08FB9CC6-CFF5-43C6-9BAC-B2E84D25AD46}">
      <dgm:prSet/>
      <dgm:spPr/>
      <dgm:t>
        <a:bodyPr/>
        <a:lstStyle/>
        <a:p>
          <a:endParaRPr lang="en-US"/>
        </a:p>
      </dgm:t>
    </dgm:pt>
    <dgm:pt modelId="{2D9311D7-6C7A-4BEF-A489-07E05A343C69}">
      <dgm:prSet phldrT="[Text]" custT="1"/>
      <dgm:spPr/>
      <dgm:t>
        <a:bodyPr/>
        <a:lstStyle/>
        <a:p>
          <a:pPr algn="just"/>
          <a:r>
            <a:rPr lang="vi-VN" sz="2800" smtClean="0">
              <a:latin typeface="Times New Roman" panose="02020603050405020304" pitchFamily="18" charset="0"/>
              <a:cs typeface="Times New Roman" panose="02020603050405020304" pitchFamily="18" charset="0"/>
            </a:rPr>
            <a:t>Tỷ trọng </a:t>
          </a:r>
          <a:r>
            <a:rPr lang="en-US" sz="2800" smtClean="0">
              <a:latin typeface="Times New Roman" panose="02020603050405020304" pitchFamily="18" charset="0"/>
              <a:cs typeface="Times New Roman" panose="02020603050405020304" pitchFamily="18" charset="0"/>
            </a:rPr>
            <a:t>CN&amp;TB </a:t>
          </a:r>
          <a:r>
            <a:rPr lang="vi-VN" sz="2800" smtClean="0">
              <a:latin typeface="Times New Roman" panose="02020603050405020304" pitchFamily="18" charset="0"/>
              <a:cs typeface="Times New Roman" panose="02020603050405020304" pitchFamily="18" charset="0"/>
            </a:rPr>
            <a:t>hiện đại mặc dù cao nhưng phấn lớn tập trung ở các cơ sở liên doanh với nước ngoài</a:t>
          </a:r>
          <a:r>
            <a:rPr lang="en-US" sz="2800" smtClean="0">
              <a:latin typeface="Times New Roman" panose="02020603050405020304" pitchFamily="18" charset="0"/>
              <a:cs typeface="Times New Roman" panose="02020603050405020304" pitchFamily="18" charset="0"/>
            </a:rPr>
            <a:t>.</a:t>
          </a:r>
        </a:p>
        <a:p>
          <a:pPr algn="just"/>
          <a:r>
            <a:rPr lang="vi-VN" sz="2800" smtClean="0">
              <a:latin typeface="Times New Roman" panose="02020603050405020304" pitchFamily="18" charset="0"/>
              <a:cs typeface="Times New Roman" panose="02020603050405020304" pitchFamily="18" charset="0"/>
            </a:rPr>
            <a:t>Thiết bị của các đơn vị trong nước đều cũ và lạc hậu. </a:t>
          </a:r>
          <a:endParaRPr lang="en-US" sz="2800" smtClean="0">
            <a:latin typeface="Times New Roman" panose="02020603050405020304" pitchFamily="18" charset="0"/>
            <a:cs typeface="Times New Roman" panose="02020603050405020304" pitchFamily="18" charset="0"/>
          </a:endParaRPr>
        </a:p>
        <a:p>
          <a:pPr algn="just"/>
          <a:r>
            <a:rPr lang="vi-VN" sz="2800" smtClean="0">
              <a:latin typeface="Times New Roman" panose="02020603050405020304" pitchFamily="18" charset="0"/>
              <a:cs typeface="Times New Roman" panose="02020603050405020304" pitchFamily="18" charset="0"/>
            </a:rPr>
            <a:t>Nguồn nhân lực lành nghề, trình độ cao của ngành đang giảm dần.</a:t>
          </a:r>
          <a:r>
            <a:rPr lang="en-US" sz="2800" smtClean="0">
              <a:latin typeface="Times New Roman" panose="02020603050405020304" pitchFamily="18" charset="0"/>
              <a:cs typeface="Times New Roman" panose="02020603050405020304" pitchFamily="18" charset="0"/>
            </a:rPr>
            <a:t>.</a:t>
          </a:r>
          <a:endParaRPr lang="en-US" sz="2800"/>
        </a:p>
      </dgm:t>
    </dgm:pt>
    <dgm:pt modelId="{6ED7264C-7290-4B15-852C-AAED43A916A3}" type="parTrans" cxnId="{B5C7FF41-05DC-4335-835B-DEBED7ED32B1}">
      <dgm:prSet/>
      <dgm:spPr/>
      <dgm:t>
        <a:bodyPr/>
        <a:lstStyle/>
        <a:p>
          <a:endParaRPr lang="en-US"/>
        </a:p>
      </dgm:t>
    </dgm:pt>
    <dgm:pt modelId="{91D1DAEA-FACE-4B73-BBB3-41853E93BDE1}" type="sibTrans" cxnId="{B5C7FF41-05DC-4335-835B-DEBED7ED32B1}">
      <dgm:prSet/>
      <dgm:spPr/>
      <dgm:t>
        <a:bodyPr/>
        <a:lstStyle/>
        <a:p>
          <a:endParaRPr lang="en-US"/>
        </a:p>
      </dgm:t>
    </dgm:pt>
    <dgm:pt modelId="{E9DAA9CE-0D7F-4D31-990F-50A54AA64F9D}" type="pres">
      <dgm:prSet presAssocID="{709748C6-F577-407C-8ECD-9589302C0D26}" presName="Name0" presStyleCnt="0">
        <dgm:presLayoutVars>
          <dgm:chMax val="2"/>
          <dgm:chPref val="2"/>
          <dgm:dir/>
          <dgm:animOne/>
          <dgm:resizeHandles val="exact"/>
        </dgm:presLayoutVars>
      </dgm:prSet>
      <dgm:spPr/>
    </dgm:pt>
    <dgm:pt modelId="{B6ADDAB9-6F82-4989-83E0-03DDABE86BF0}" type="pres">
      <dgm:prSet presAssocID="{709748C6-F577-407C-8ECD-9589302C0D26}" presName="Background" presStyleLbl="bgImgPlace1" presStyleIdx="0" presStyleCnt="1" custScaleX="128054" custLinFactNeighborX="1706" custLinFactNeighborY="1190"/>
      <dgm:spPr/>
    </dgm:pt>
    <dgm:pt modelId="{BFC861B7-87CC-441F-86B1-9FDD05A9C0D6}" type="pres">
      <dgm:prSet presAssocID="{709748C6-F577-407C-8ECD-9589302C0D26}" presName="ParentText1" presStyleLbl="revTx" presStyleIdx="0" presStyleCnt="2" custScaleX="125806" custScaleY="61868" custLinFactNeighborX="-16097" custLinFactNeighborY="-3857">
        <dgm:presLayoutVars>
          <dgm:chMax val="0"/>
          <dgm:chPref val="0"/>
          <dgm:bulletEnabled val="1"/>
        </dgm:presLayoutVars>
      </dgm:prSet>
      <dgm:spPr/>
      <dgm:t>
        <a:bodyPr/>
        <a:lstStyle/>
        <a:p>
          <a:endParaRPr lang="en-US"/>
        </a:p>
      </dgm:t>
    </dgm:pt>
    <dgm:pt modelId="{71BE1E67-4D15-408A-B8F7-7303CE196291}" type="pres">
      <dgm:prSet presAssocID="{709748C6-F577-407C-8ECD-9589302C0D26}" presName="ParentText2" presStyleLbl="revTx" presStyleIdx="1" presStyleCnt="2" custScaleX="124063" custScaleY="68969" custLinFactNeighborX="15594" custLinFactNeighborY="-11293">
        <dgm:presLayoutVars>
          <dgm:chMax val="0"/>
          <dgm:chPref val="0"/>
          <dgm:bulletEnabled val="1"/>
        </dgm:presLayoutVars>
      </dgm:prSet>
      <dgm:spPr/>
      <dgm:t>
        <a:bodyPr/>
        <a:lstStyle/>
        <a:p>
          <a:endParaRPr lang="en-US"/>
        </a:p>
      </dgm:t>
    </dgm:pt>
    <dgm:pt modelId="{4FFF34B6-4826-434A-92B5-E164B76188B8}" type="pres">
      <dgm:prSet presAssocID="{709748C6-F577-407C-8ECD-9589302C0D26}" presName="Plus" presStyleLbl="alignNode1" presStyleIdx="0" presStyleCnt="2" custScaleX="39311" custScaleY="37623" custLinFactNeighborX="-44725" custLinFactNeighborY="4537"/>
      <dgm:spPr>
        <a:solidFill>
          <a:srgbClr val="FF0000"/>
        </a:solidFill>
      </dgm:spPr>
    </dgm:pt>
    <dgm:pt modelId="{804EAF16-8A5E-4A1D-89C3-D79F41DA7CC3}" type="pres">
      <dgm:prSet presAssocID="{709748C6-F577-407C-8ECD-9589302C0D26}" presName="Minus" presStyleLbl="alignNode1" presStyleIdx="1" presStyleCnt="2" custScaleX="58826" custScaleY="36866" custLinFactNeighborX="38593" custLinFactNeighborY="1981"/>
      <dgm:spPr>
        <a:solidFill>
          <a:srgbClr val="FF0000"/>
        </a:solidFill>
      </dgm:spPr>
    </dgm:pt>
    <dgm:pt modelId="{784201A8-A30A-417A-AB25-E695E3A015DC}" type="pres">
      <dgm:prSet presAssocID="{709748C6-F577-407C-8ECD-9589302C0D26}" presName="Divider" presStyleLbl="parChTrans1D1" presStyleIdx="0" presStyleCnt="1"/>
      <dgm:spPr/>
    </dgm:pt>
  </dgm:ptLst>
  <dgm:cxnLst>
    <dgm:cxn modelId="{C6ABC389-2F0D-40CF-8DA4-6295D61A5B14}" type="presOf" srcId="{2D9311D7-6C7A-4BEF-A489-07E05A343C69}" destId="{71BE1E67-4D15-408A-B8F7-7303CE196291}" srcOrd="0" destOrd="0" presId="urn:microsoft.com/office/officeart/2009/3/layout/PlusandMinus"/>
    <dgm:cxn modelId="{D5D5468B-8DE6-45EF-9267-9DAFD9170229}" type="presOf" srcId="{61F886FF-AAD7-40BD-9773-3AF0ADD86CC7}" destId="{BFC861B7-87CC-441F-86B1-9FDD05A9C0D6}" srcOrd="0" destOrd="0" presId="urn:microsoft.com/office/officeart/2009/3/layout/PlusandMinus"/>
    <dgm:cxn modelId="{896E7B23-3676-4E28-B6EF-1D73A978D4B7}" type="presOf" srcId="{709748C6-F577-407C-8ECD-9589302C0D26}" destId="{E9DAA9CE-0D7F-4D31-990F-50A54AA64F9D}" srcOrd="0" destOrd="0" presId="urn:microsoft.com/office/officeart/2009/3/layout/PlusandMinus"/>
    <dgm:cxn modelId="{B5C7FF41-05DC-4335-835B-DEBED7ED32B1}" srcId="{709748C6-F577-407C-8ECD-9589302C0D26}" destId="{2D9311D7-6C7A-4BEF-A489-07E05A343C69}" srcOrd="1" destOrd="0" parTransId="{6ED7264C-7290-4B15-852C-AAED43A916A3}" sibTransId="{91D1DAEA-FACE-4B73-BBB3-41853E93BDE1}"/>
    <dgm:cxn modelId="{08FB9CC6-CFF5-43C6-9BAC-B2E84D25AD46}" srcId="{709748C6-F577-407C-8ECD-9589302C0D26}" destId="{61F886FF-AAD7-40BD-9773-3AF0ADD86CC7}" srcOrd="0" destOrd="0" parTransId="{DCEA40AA-0D6A-4052-A559-50F66D5CF770}" sibTransId="{889EE26C-F67A-4C70-B16B-024DED8E05A9}"/>
    <dgm:cxn modelId="{712ED008-70E1-456D-AC08-A977D00CEF6F}" type="presParOf" srcId="{E9DAA9CE-0D7F-4D31-990F-50A54AA64F9D}" destId="{B6ADDAB9-6F82-4989-83E0-03DDABE86BF0}" srcOrd="0" destOrd="0" presId="urn:microsoft.com/office/officeart/2009/3/layout/PlusandMinus"/>
    <dgm:cxn modelId="{BB033B0B-97E4-4DA1-BC2E-474979814C20}" type="presParOf" srcId="{E9DAA9CE-0D7F-4D31-990F-50A54AA64F9D}" destId="{BFC861B7-87CC-441F-86B1-9FDD05A9C0D6}" srcOrd="1" destOrd="0" presId="urn:microsoft.com/office/officeart/2009/3/layout/PlusandMinus"/>
    <dgm:cxn modelId="{968FBE59-3332-4795-859F-E04BD559ED14}" type="presParOf" srcId="{E9DAA9CE-0D7F-4D31-990F-50A54AA64F9D}" destId="{71BE1E67-4D15-408A-B8F7-7303CE196291}" srcOrd="2" destOrd="0" presId="urn:microsoft.com/office/officeart/2009/3/layout/PlusandMinus"/>
    <dgm:cxn modelId="{09A5E4BD-4FA4-4616-A367-6D3DFD15926E}" type="presParOf" srcId="{E9DAA9CE-0D7F-4D31-990F-50A54AA64F9D}" destId="{4FFF34B6-4826-434A-92B5-E164B76188B8}" srcOrd="3" destOrd="0" presId="urn:microsoft.com/office/officeart/2009/3/layout/PlusandMinus"/>
    <dgm:cxn modelId="{5E13B2E8-B09B-4922-A501-CD29A5D8E4A0}" type="presParOf" srcId="{E9DAA9CE-0D7F-4D31-990F-50A54AA64F9D}" destId="{804EAF16-8A5E-4A1D-89C3-D79F41DA7CC3}" srcOrd="4" destOrd="0" presId="urn:microsoft.com/office/officeart/2009/3/layout/PlusandMinus"/>
    <dgm:cxn modelId="{27093FE5-4E7A-4FE4-A2D7-8043E7AF2015}" type="presParOf" srcId="{E9DAA9CE-0D7F-4D31-990F-50A54AA64F9D}" destId="{784201A8-A30A-417A-AB25-E695E3A015DC}" srcOrd="5" destOrd="0" presId="urn:microsoft.com/office/officeart/2009/3/layout/PlusandMinu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3084BC-F5E4-4626-B04D-62E66461F775}"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7DE84EA4-7C2F-4ED3-A3CD-49BDEEFCBD45}">
      <dgm:prSet phldrT="[Text]"/>
      <dgm:spPr/>
      <dgm:t>
        <a:bodyPr/>
        <a:lstStyle/>
        <a:p>
          <a:r>
            <a:rPr lang="en-US" smtClean="0">
              <a:solidFill>
                <a:schemeClr val="accent3">
                  <a:lumMod val="50000"/>
                </a:schemeClr>
              </a:solidFill>
              <a:latin typeface="Times New Roman" panose="02020603050405020304" pitchFamily="18" charset="0"/>
              <a:cs typeface="Times New Roman" panose="02020603050405020304" pitchFamily="18" charset="0"/>
            </a:rPr>
            <a:t>Tuổi trung bình của thiết bị: 11,59</a:t>
          </a:r>
          <a:endParaRPr lang="en-US">
            <a:solidFill>
              <a:schemeClr val="accent3">
                <a:lumMod val="50000"/>
              </a:schemeClr>
            </a:solidFill>
            <a:latin typeface="Times New Roman" panose="02020603050405020304" pitchFamily="18" charset="0"/>
            <a:cs typeface="Times New Roman" panose="02020603050405020304" pitchFamily="18" charset="0"/>
          </a:endParaRPr>
        </a:p>
      </dgm:t>
    </dgm:pt>
    <dgm:pt modelId="{2FD02871-C9D7-4A4C-B075-BC021BB95EE4}" type="parTrans" cxnId="{3732461A-9F77-476E-AF95-79CAC4F1FBCD}">
      <dgm:prSet/>
      <dgm:spPr/>
      <dgm:t>
        <a:bodyPr/>
        <a:lstStyle/>
        <a:p>
          <a:endParaRPr lang="en-US">
            <a:solidFill>
              <a:schemeClr val="accent3">
                <a:lumMod val="50000"/>
              </a:schemeClr>
            </a:solidFill>
            <a:latin typeface="Times New Roman" panose="02020603050405020304" pitchFamily="18" charset="0"/>
            <a:cs typeface="Times New Roman" panose="02020603050405020304" pitchFamily="18" charset="0"/>
          </a:endParaRPr>
        </a:p>
      </dgm:t>
    </dgm:pt>
    <dgm:pt modelId="{3BDA88B0-0595-4463-8063-426CA6D13B03}" type="sibTrans" cxnId="{3732461A-9F77-476E-AF95-79CAC4F1FBCD}">
      <dgm:prSet/>
      <dgm:spPr/>
      <dgm:t>
        <a:bodyPr/>
        <a:lstStyle/>
        <a:p>
          <a:endParaRPr lang="en-US">
            <a:solidFill>
              <a:schemeClr val="accent3">
                <a:lumMod val="50000"/>
              </a:schemeClr>
            </a:solidFill>
            <a:latin typeface="Times New Roman" panose="02020603050405020304" pitchFamily="18" charset="0"/>
            <a:cs typeface="Times New Roman" panose="02020603050405020304" pitchFamily="18" charset="0"/>
          </a:endParaRPr>
        </a:p>
      </dgm:t>
    </dgm:pt>
    <dgm:pt modelId="{7B8B1306-2D8A-488D-8BAF-E572CDB35AC3}">
      <dgm:prSet phldrT="[Text]"/>
      <dgm:spPr/>
      <dgm:t>
        <a:bodyPr/>
        <a:lstStyle/>
        <a:p>
          <a:r>
            <a:rPr lang="en-US" smtClean="0">
              <a:solidFill>
                <a:schemeClr val="accent3">
                  <a:lumMod val="50000"/>
                </a:schemeClr>
              </a:solidFill>
              <a:latin typeface="Times New Roman" panose="02020603050405020304" pitchFamily="18" charset="0"/>
              <a:cs typeface="Times New Roman" panose="02020603050405020304" pitchFamily="18" charset="0"/>
            </a:rPr>
            <a:t>Tốc độ đổi mới giá trị thiết bị: 10,76%/năm</a:t>
          </a:r>
          <a:endParaRPr lang="en-US">
            <a:solidFill>
              <a:schemeClr val="accent3">
                <a:lumMod val="50000"/>
              </a:schemeClr>
            </a:solidFill>
            <a:latin typeface="Times New Roman" panose="02020603050405020304" pitchFamily="18" charset="0"/>
            <a:cs typeface="Times New Roman" panose="02020603050405020304" pitchFamily="18" charset="0"/>
          </a:endParaRPr>
        </a:p>
      </dgm:t>
    </dgm:pt>
    <dgm:pt modelId="{63C1DF71-E741-4B87-A3CE-1F295A18537A}" type="parTrans" cxnId="{951F24C8-5096-4530-AF9A-2FE63700F12F}">
      <dgm:prSet/>
      <dgm:spPr/>
      <dgm:t>
        <a:bodyPr/>
        <a:lstStyle/>
        <a:p>
          <a:endParaRPr lang="en-US">
            <a:solidFill>
              <a:schemeClr val="accent3">
                <a:lumMod val="50000"/>
              </a:schemeClr>
            </a:solidFill>
            <a:latin typeface="Times New Roman" panose="02020603050405020304" pitchFamily="18" charset="0"/>
            <a:cs typeface="Times New Roman" panose="02020603050405020304" pitchFamily="18" charset="0"/>
          </a:endParaRPr>
        </a:p>
      </dgm:t>
    </dgm:pt>
    <dgm:pt modelId="{B778279C-9FCC-4BCE-A303-B0ABAB7C35B0}" type="sibTrans" cxnId="{951F24C8-5096-4530-AF9A-2FE63700F12F}">
      <dgm:prSet/>
      <dgm:spPr/>
      <dgm:t>
        <a:bodyPr/>
        <a:lstStyle/>
        <a:p>
          <a:endParaRPr lang="en-US">
            <a:solidFill>
              <a:schemeClr val="accent3">
                <a:lumMod val="50000"/>
              </a:schemeClr>
            </a:solidFill>
            <a:latin typeface="Times New Roman" panose="02020603050405020304" pitchFamily="18" charset="0"/>
            <a:cs typeface="Times New Roman" panose="02020603050405020304" pitchFamily="18" charset="0"/>
          </a:endParaRPr>
        </a:p>
      </dgm:t>
    </dgm:pt>
    <dgm:pt modelId="{A3B9BD5B-5D97-4EB5-B269-38F730DA4106}">
      <dgm:prSet phldrT="[Text]"/>
      <dgm:spPr/>
      <dgm:t>
        <a:bodyPr/>
        <a:lstStyle/>
        <a:p>
          <a:r>
            <a:rPr lang="en-US" smtClean="0">
              <a:solidFill>
                <a:schemeClr val="accent3">
                  <a:lumMod val="50000"/>
                </a:schemeClr>
              </a:solidFill>
              <a:latin typeface="Times New Roman" panose="02020603050405020304" pitchFamily="18" charset="0"/>
              <a:cs typeface="Times New Roman" panose="02020603050405020304" pitchFamily="18" charset="0"/>
            </a:rPr>
            <a:t>Tỷ trọng giá trị thiết bị hiện đại: 43,98%</a:t>
          </a:r>
          <a:endParaRPr lang="en-US">
            <a:solidFill>
              <a:schemeClr val="accent3">
                <a:lumMod val="50000"/>
              </a:schemeClr>
            </a:solidFill>
            <a:latin typeface="Times New Roman" panose="02020603050405020304" pitchFamily="18" charset="0"/>
            <a:cs typeface="Times New Roman" panose="02020603050405020304" pitchFamily="18" charset="0"/>
          </a:endParaRPr>
        </a:p>
      </dgm:t>
    </dgm:pt>
    <dgm:pt modelId="{C95F044D-1D66-4727-B8C1-53AC1E4C8E22}" type="parTrans" cxnId="{43342CDB-DAA9-4FAD-9C50-418569C898F6}">
      <dgm:prSet/>
      <dgm:spPr/>
      <dgm:t>
        <a:bodyPr/>
        <a:lstStyle/>
        <a:p>
          <a:endParaRPr lang="en-US">
            <a:solidFill>
              <a:schemeClr val="accent3">
                <a:lumMod val="50000"/>
              </a:schemeClr>
            </a:solidFill>
            <a:latin typeface="Times New Roman" panose="02020603050405020304" pitchFamily="18" charset="0"/>
            <a:cs typeface="Times New Roman" panose="02020603050405020304" pitchFamily="18" charset="0"/>
          </a:endParaRPr>
        </a:p>
      </dgm:t>
    </dgm:pt>
    <dgm:pt modelId="{E5D74228-4018-438C-BDCF-6FECF2F11389}" type="sibTrans" cxnId="{43342CDB-DAA9-4FAD-9C50-418569C898F6}">
      <dgm:prSet/>
      <dgm:spPr/>
      <dgm:t>
        <a:bodyPr/>
        <a:lstStyle/>
        <a:p>
          <a:endParaRPr lang="en-US">
            <a:solidFill>
              <a:schemeClr val="accent3">
                <a:lumMod val="50000"/>
              </a:schemeClr>
            </a:solidFill>
            <a:latin typeface="Times New Roman" panose="02020603050405020304" pitchFamily="18" charset="0"/>
            <a:cs typeface="Times New Roman" panose="02020603050405020304" pitchFamily="18" charset="0"/>
          </a:endParaRPr>
        </a:p>
      </dgm:t>
    </dgm:pt>
    <dgm:pt modelId="{0CA81B18-C367-4DED-BB31-8A157CB7AB78}">
      <dgm:prSet phldrT="[Text]"/>
      <dgm:spPr/>
      <dgm:t>
        <a:bodyPr/>
        <a:lstStyle/>
        <a:p>
          <a:r>
            <a:rPr lang="en-US" smtClean="0">
              <a:solidFill>
                <a:schemeClr val="accent3">
                  <a:lumMod val="50000"/>
                </a:schemeClr>
              </a:solidFill>
              <a:latin typeface="Times New Roman" panose="02020603050405020304" pitchFamily="18" charset="0"/>
              <a:cs typeface="Times New Roman" panose="02020603050405020304" pitchFamily="18" charset="0"/>
            </a:rPr>
            <a:t>Tỷ lệ cán bộ có trình độ đại học trở lên: 14,17%</a:t>
          </a:r>
          <a:endParaRPr lang="en-US">
            <a:solidFill>
              <a:schemeClr val="accent3">
                <a:lumMod val="50000"/>
              </a:schemeClr>
            </a:solidFill>
            <a:latin typeface="Times New Roman" panose="02020603050405020304" pitchFamily="18" charset="0"/>
            <a:cs typeface="Times New Roman" panose="02020603050405020304" pitchFamily="18" charset="0"/>
          </a:endParaRPr>
        </a:p>
      </dgm:t>
    </dgm:pt>
    <dgm:pt modelId="{DB87780F-5FDE-42A8-A1E6-ADE8D9E73910}" type="parTrans" cxnId="{D951BED7-360E-4B98-B67D-F18E240CE731}">
      <dgm:prSet/>
      <dgm:spPr/>
      <dgm:t>
        <a:bodyPr/>
        <a:lstStyle/>
        <a:p>
          <a:endParaRPr lang="en-US">
            <a:solidFill>
              <a:schemeClr val="accent3">
                <a:lumMod val="50000"/>
              </a:schemeClr>
            </a:solidFill>
            <a:latin typeface="Times New Roman" panose="02020603050405020304" pitchFamily="18" charset="0"/>
            <a:cs typeface="Times New Roman" panose="02020603050405020304" pitchFamily="18" charset="0"/>
          </a:endParaRPr>
        </a:p>
      </dgm:t>
    </dgm:pt>
    <dgm:pt modelId="{7F3BCA13-5062-4E2F-82A2-20F42D77C218}" type="sibTrans" cxnId="{D951BED7-360E-4B98-B67D-F18E240CE731}">
      <dgm:prSet/>
      <dgm:spPr/>
      <dgm:t>
        <a:bodyPr/>
        <a:lstStyle/>
        <a:p>
          <a:endParaRPr lang="en-US">
            <a:solidFill>
              <a:schemeClr val="accent3">
                <a:lumMod val="50000"/>
              </a:schemeClr>
            </a:solidFill>
            <a:latin typeface="Times New Roman" panose="02020603050405020304" pitchFamily="18" charset="0"/>
            <a:cs typeface="Times New Roman" panose="02020603050405020304" pitchFamily="18" charset="0"/>
          </a:endParaRPr>
        </a:p>
      </dgm:t>
    </dgm:pt>
    <dgm:pt modelId="{173722DB-9A57-461D-A530-415B28995103}" type="pres">
      <dgm:prSet presAssocID="{DA3084BC-F5E4-4626-B04D-62E66461F775}" presName="linear" presStyleCnt="0">
        <dgm:presLayoutVars>
          <dgm:dir/>
          <dgm:resizeHandles val="exact"/>
        </dgm:presLayoutVars>
      </dgm:prSet>
      <dgm:spPr/>
    </dgm:pt>
    <dgm:pt modelId="{6F829FC8-E828-4471-87BC-33C47A2FB9A5}" type="pres">
      <dgm:prSet presAssocID="{7DE84EA4-7C2F-4ED3-A3CD-49BDEEFCBD45}" presName="comp" presStyleCnt="0"/>
      <dgm:spPr/>
    </dgm:pt>
    <dgm:pt modelId="{1B934A60-0DAF-446C-BF18-66E2A46EEA82}" type="pres">
      <dgm:prSet presAssocID="{7DE84EA4-7C2F-4ED3-A3CD-49BDEEFCBD45}" presName="box" presStyleLbl="node1" presStyleIdx="0" presStyleCnt="4" custLinFactNeighborX="5498" custLinFactNeighborY="-3971"/>
      <dgm:spPr/>
      <dgm:t>
        <a:bodyPr/>
        <a:lstStyle/>
        <a:p>
          <a:endParaRPr lang="en-US"/>
        </a:p>
      </dgm:t>
    </dgm:pt>
    <dgm:pt modelId="{BAB06742-46B3-4EAC-A300-FFEFA618A764}" type="pres">
      <dgm:prSet presAssocID="{7DE84EA4-7C2F-4ED3-A3CD-49BDEEFCBD45}" presName="img"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 b="-1000"/>
          </a:stretch>
        </a:blipFill>
      </dgm:spPr>
    </dgm:pt>
    <dgm:pt modelId="{BFD56580-805E-494E-A3B8-ACE7A38FA26A}" type="pres">
      <dgm:prSet presAssocID="{7DE84EA4-7C2F-4ED3-A3CD-49BDEEFCBD45}" presName="text" presStyleLbl="node1" presStyleIdx="0" presStyleCnt="4">
        <dgm:presLayoutVars>
          <dgm:bulletEnabled val="1"/>
        </dgm:presLayoutVars>
      </dgm:prSet>
      <dgm:spPr/>
      <dgm:t>
        <a:bodyPr/>
        <a:lstStyle/>
        <a:p>
          <a:endParaRPr lang="en-US"/>
        </a:p>
      </dgm:t>
    </dgm:pt>
    <dgm:pt modelId="{18022346-A2AF-4A4F-8DC5-63A2AE913CF0}" type="pres">
      <dgm:prSet presAssocID="{3BDA88B0-0595-4463-8063-426CA6D13B03}" presName="spacer" presStyleCnt="0"/>
      <dgm:spPr/>
    </dgm:pt>
    <dgm:pt modelId="{E88EA8FC-BF2A-4DFA-AC15-A7708082AD0E}" type="pres">
      <dgm:prSet presAssocID="{7B8B1306-2D8A-488D-8BAF-E572CDB35AC3}" presName="comp" presStyleCnt="0"/>
      <dgm:spPr/>
    </dgm:pt>
    <dgm:pt modelId="{82800EE1-456B-4A24-A80A-0C05E7031CF7}" type="pres">
      <dgm:prSet presAssocID="{7B8B1306-2D8A-488D-8BAF-E572CDB35AC3}" presName="box" presStyleLbl="node1" presStyleIdx="1" presStyleCnt="4"/>
      <dgm:spPr/>
      <dgm:t>
        <a:bodyPr/>
        <a:lstStyle/>
        <a:p>
          <a:endParaRPr lang="en-US"/>
        </a:p>
      </dgm:t>
    </dgm:pt>
    <dgm:pt modelId="{CC4D559C-82B8-43B3-BD15-EEC15E0766FB}" type="pres">
      <dgm:prSet presAssocID="{7B8B1306-2D8A-488D-8BAF-E572CDB35AC3}" presName="img" presStyleLbl="fgImgPlac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3000" b="-3000"/>
          </a:stretch>
        </a:blipFill>
      </dgm:spPr>
    </dgm:pt>
    <dgm:pt modelId="{1BB8DA8F-DA1F-40A6-949E-424BA22CD2F8}" type="pres">
      <dgm:prSet presAssocID="{7B8B1306-2D8A-488D-8BAF-E572CDB35AC3}" presName="text" presStyleLbl="node1" presStyleIdx="1" presStyleCnt="4">
        <dgm:presLayoutVars>
          <dgm:bulletEnabled val="1"/>
        </dgm:presLayoutVars>
      </dgm:prSet>
      <dgm:spPr/>
      <dgm:t>
        <a:bodyPr/>
        <a:lstStyle/>
        <a:p>
          <a:endParaRPr lang="en-US"/>
        </a:p>
      </dgm:t>
    </dgm:pt>
    <dgm:pt modelId="{FD603CD9-E60D-4272-B2A2-08351B0F62A5}" type="pres">
      <dgm:prSet presAssocID="{B778279C-9FCC-4BCE-A303-B0ABAB7C35B0}" presName="spacer" presStyleCnt="0"/>
      <dgm:spPr/>
    </dgm:pt>
    <dgm:pt modelId="{2A3253B7-992A-48E1-A94B-27B45E492150}" type="pres">
      <dgm:prSet presAssocID="{A3B9BD5B-5D97-4EB5-B269-38F730DA4106}" presName="comp" presStyleCnt="0"/>
      <dgm:spPr/>
    </dgm:pt>
    <dgm:pt modelId="{E38D135C-0EA2-43E4-9106-CA4B1953C976}" type="pres">
      <dgm:prSet presAssocID="{A3B9BD5B-5D97-4EB5-B269-38F730DA4106}" presName="box" presStyleLbl="node1" presStyleIdx="2" presStyleCnt="4"/>
      <dgm:spPr/>
      <dgm:t>
        <a:bodyPr/>
        <a:lstStyle/>
        <a:p>
          <a:endParaRPr lang="en-US"/>
        </a:p>
      </dgm:t>
    </dgm:pt>
    <dgm:pt modelId="{CF80CF71-28A7-442F-B81B-6B05D482593E}" type="pres">
      <dgm:prSet presAssocID="{A3B9BD5B-5D97-4EB5-B269-38F730DA4106}" presName="img" presStyleLbl="fgImgPlac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21000" b="-21000"/>
          </a:stretch>
        </a:blipFill>
      </dgm:spPr>
    </dgm:pt>
    <dgm:pt modelId="{26EDA3FF-D799-4D8D-84DC-EC3531AACE72}" type="pres">
      <dgm:prSet presAssocID="{A3B9BD5B-5D97-4EB5-B269-38F730DA4106}" presName="text" presStyleLbl="node1" presStyleIdx="2" presStyleCnt="4">
        <dgm:presLayoutVars>
          <dgm:bulletEnabled val="1"/>
        </dgm:presLayoutVars>
      </dgm:prSet>
      <dgm:spPr/>
      <dgm:t>
        <a:bodyPr/>
        <a:lstStyle/>
        <a:p>
          <a:endParaRPr lang="en-US"/>
        </a:p>
      </dgm:t>
    </dgm:pt>
    <dgm:pt modelId="{CA7B9A04-D41D-4D2A-9C46-0D10447A077D}" type="pres">
      <dgm:prSet presAssocID="{E5D74228-4018-438C-BDCF-6FECF2F11389}" presName="spacer" presStyleCnt="0"/>
      <dgm:spPr/>
    </dgm:pt>
    <dgm:pt modelId="{CE7FA951-A15D-4C56-B35B-6D1667D2CE60}" type="pres">
      <dgm:prSet presAssocID="{0CA81B18-C367-4DED-BB31-8A157CB7AB78}" presName="comp" presStyleCnt="0"/>
      <dgm:spPr/>
    </dgm:pt>
    <dgm:pt modelId="{079B84E9-D531-4CB4-B6EA-676B3E8F5E41}" type="pres">
      <dgm:prSet presAssocID="{0CA81B18-C367-4DED-BB31-8A157CB7AB78}" presName="box" presStyleLbl="node1" presStyleIdx="3" presStyleCnt="4"/>
      <dgm:spPr/>
      <dgm:t>
        <a:bodyPr/>
        <a:lstStyle/>
        <a:p>
          <a:endParaRPr lang="en-US"/>
        </a:p>
      </dgm:t>
    </dgm:pt>
    <dgm:pt modelId="{069A324F-FEC2-4080-91AC-6DFF6F3C89CA}" type="pres">
      <dgm:prSet presAssocID="{0CA81B18-C367-4DED-BB31-8A157CB7AB78}" presName="img" presStyleLbl="fgImgPlace1" presStyleIdx="3" presStyleCnt="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18000" b="-18000"/>
          </a:stretch>
        </a:blipFill>
      </dgm:spPr>
    </dgm:pt>
    <dgm:pt modelId="{07543A8B-D3E0-4ACB-8DDA-5B4453C9C5D2}" type="pres">
      <dgm:prSet presAssocID="{0CA81B18-C367-4DED-BB31-8A157CB7AB78}" presName="text" presStyleLbl="node1" presStyleIdx="3" presStyleCnt="4">
        <dgm:presLayoutVars>
          <dgm:bulletEnabled val="1"/>
        </dgm:presLayoutVars>
      </dgm:prSet>
      <dgm:spPr/>
      <dgm:t>
        <a:bodyPr/>
        <a:lstStyle/>
        <a:p>
          <a:endParaRPr lang="en-US"/>
        </a:p>
      </dgm:t>
    </dgm:pt>
  </dgm:ptLst>
  <dgm:cxnLst>
    <dgm:cxn modelId="{7CF10AC7-3FF8-48E2-ADD6-7120039FA9BB}" type="presOf" srcId="{0CA81B18-C367-4DED-BB31-8A157CB7AB78}" destId="{079B84E9-D531-4CB4-B6EA-676B3E8F5E41}" srcOrd="0" destOrd="0" presId="urn:microsoft.com/office/officeart/2005/8/layout/vList4"/>
    <dgm:cxn modelId="{5E9661A2-D363-4254-B107-7E1EFA4C35E3}" type="presOf" srcId="{7DE84EA4-7C2F-4ED3-A3CD-49BDEEFCBD45}" destId="{1B934A60-0DAF-446C-BF18-66E2A46EEA82}" srcOrd="0" destOrd="0" presId="urn:microsoft.com/office/officeart/2005/8/layout/vList4"/>
    <dgm:cxn modelId="{10DDBB13-3357-4EC8-81D0-025619A960BF}" type="presOf" srcId="{7B8B1306-2D8A-488D-8BAF-E572CDB35AC3}" destId="{82800EE1-456B-4A24-A80A-0C05E7031CF7}" srcOrd="0" destOrd="0" presId="urn:microsoft.com/office/officeart/2005/8/layout/vList4"/>
    <dgm:cxn modelId="{43342CDB-DAA9-4FAD-9C50-418569C898F6}" srcId="{DA3084BC-F5E4-4626-B04D-62E66461F775}" destId="{A3B9BD5B-5D97-4EB5-B269-38F730DA4106}" srcOrd="2" destOrd="0" parTransId="{C95F044D-1D66-4727-B8C1-53AC1E4C8E22}" sibTransId="{E5D74228-4018-438C-BDCF-6FECF2F11389}"/>
    <dgm:cxn modelId="{467228F7-93A4-45C0-BC98-58B67F6C3C21}" type="presOf" srcId="{7B8B1306-2D8A-488D-8BAF-E572CDB35AC3}" destId="{1BB8DA8F-DA1F-40A6-949E-424BA22CD2F8}" srcOrd="1" destOrd="0" presId="urn:microsoft.com/office/officeart/2005/8/layout/vList4"/>
    <dgm:cxn modelId="{356BD7B0-4E53-4E3C-8F06-565285B3DC00}" type="presOf" srcId="{DA3084BC-F5E4-4626-B04D-62E66461F775}" destId="{173722DB-9A57-461D-A530-415B28995103}" srcOrd="0" destOrd="0" presId="urn:microsoft.com/office/officeart/2005/8/layout/vList4"/>
    <dgm:cxn modelId="{E54CFE27-9B78-4EAF-86AB-14119F7F5B0A}" type="presOf" srcId="{0CA81B18-C367-4DED-BB31-8A157CB7AB78}" destId="{07543A8B-D3E0-4ACB-8DDA-5B4453C9C5D2}" srcOrd="1" destOrd="0" presId="urn:microsoft.com/office/officeart/2005/8/layout/vList4"/>
    <dgm:cxn modelId="{951F24C8-5096-4530-AF9A-2FE63700F12F}" srcId="{DA3084BC-F5E4-4626-B04D-62E66461F775}" destId="{7B8B1306-2D8A-488D-8BAF-E572CDB35AC3}" srcOrd="1" destOrd="0" parTransId="{63C1DF71-E741-4B87-A3CE-1F295A18537A}" sibTransId="{B778279C-9FCC-4BCE-A303-B0ABAB7C35B0}"/>
    <dgm:cxn modelId="{D52D8113-61DC-423E-AE5F-E9B5C6E6737E}" type="presOf" srcId="{A3B9BD5B-5D97-4EB5-B269-38F730DA4106}" destId="{26EDA3FF-D799-4D8D-84DC-EC3531AACE72}" srcOrd="1" destOrd="0" presId="urn:microsoft.com/office/officeart/2005/8/layout/vList4"/>
    <dgm:cxn modelId="{CB20E9CA-3C52-4C4B-98DA-D656B8AFD69F}" type="presOf" srcId="{7DE84EA4-7C2F-4ED3-A3CD-49BDEEFCBD45}" destId="{BFD56580-805E-494E-A3B8-ACE7A38FA26A}" srcOrd="1" destOrd="0" presId="urn:microsoft.com/office/officeart/2005/8/layout/vList4"/>
    <dgm:cxn modelId="{AB85312F-89F8-4C17-8EB9-19E639B8DD33}" type="presOf" srcId="{A3B9BD5B-5D97-4EB5-B269-38F730DA4106}" destId="{E38D135C-0EA2-43E4-9106-CA4B1953C976}" srcOrd="0" destOrd="0" presId="urn:microsoft.com/office/officeart/2005/8/layout/vList4"/>
    <dgm:cxn modelId="{D951BED7-360E-4B98-B67D-F18E240CE731}" srcId="{DA3084BC-F5E4-4626-B04D-62E66461F775}" destId="{0CA81B18-C367-4DED-BB31-8A157CB7AB78}" srcOrd="3" destOrd="0" parTransId="{DB87780F-5FDE-42A8-A1E6-ADE8D9E73910}" sibTransId="{7F3BCA13-5062-4E2F-82A2-20F42D77C218}"/>
    <dgm:cxn modelId="{3732461A-9F77-476E-AF95-79CAC4F1FBCD}" srcId="{DA3084BC-F5E4-4626-B04D-62E66461F775}" destId="{7DE84EA4-7C2F-4ED3-A3CD-49BDEEFCBD45}" srcOrd="0" destOrd="0" parTransId="{2FD02871-C9D7-4A4C-B075-BC021BB95EE4}" sibTransId="{3BDA88B0-0595-4463-8063-426CA6D13B03}"/>
    <dgm:cxn modelId="{9F8BB233-3D1F-4475-8C54-89BDB2CA33FF}" type="presParOf" srcId="{173722DB-9A57-461D-A530-415B28995103}" destId="{6F829FC8-E828-4471-87BC-33C47A2FB9A5}" srcOrd="0" destOrd="0" presId="urn:microsoft.com/office/officeart/2005/8/layout/vList4"/>
    <dgm:cxn modelId="{0442AE9A-5843-4B6C-A623-3E30EA89802D}" type="presParOf" srcId="{6F829FC8-E828-4471-87BC-33C47A2FB9A5}" destId="{1B934A60-0DAF-446C-BF18-66E2A46EEA82}" srcOrd="0" destOrd="0" presId="urn:microsoft.com/office/officeart/2005/8/layout/vList4"/>
    <dgm:cxn modelId="{13A21BB5-F762-4292-B6E2-D5A2DC4EFBED}" type="presParOf" srcId="{6F829FC8-E828-4471-87BC-33C47A2FB9A5}" destId="{BAB06742-46B3-4EAC-A300-FFEFA618A764}" srcOrd="1" destOrd="0" presId="urn:microsoft.com/office/officeart/2005/8/layout/vList4"/>
    <dgm:cxn modelId="{2FD329E1-6BAE-4FBD-B91B-8E676651D8EE}" type="presParOf" srcId="{6F829FC8-E828-4471-87BC-33C47A2FB9A5}" destId="{BFD56580-805E-494E-A3B8-ACE7A38FA26A}" srcOrd="2" destOrd="0" presId="urn:microsoft.com/office/officeart/2005/8/layout/vList4"/>
    <dgm:cxn modelId="{7D016851-9C7D-49AC-A461-D41DDD42C935}" type="presParOf" srcId="{173722DB-9A57-461D-A530-415B28995103}" destId="{18022346-A2AF-4A4F-8DC5-63A2AE913CF0}" srcOrd="1" destOrd="0" presId="urn:microsoft.com/office/officeart/2005/8/layout/vList4"/>
    <dgm:cxn modelId="{A5CF3534-1892-4261-BD96-96BE193A8237}" type="presParOf" srcId="{173722DB-9A57-461D-A530-415B28995103}" destId="{E88EA8FC-BF2A-4DFA-AC15-A7708082AD0E}" srcOrd="2" destOrd="0" presId="urn:microsoft.com/office/officeart/2005/8/layout/vList4"/>
    <dgm:cxn modelId="{9718C0DB-ABA3-49BD-A583-AA3C5D055CC1}" type="presParOf" srcId="{E88EA8FC-BF2A-4DFA-AC15-A7708082AD0E}" destId="{82800EE1-456B-4A24-A80A-0C05E7031CF7}" srcOrd="0" destOrd="0" presId="urn:microsoft.com/office/officeart/2005/8/layout/vList4"/>
    <dgm:cxn modelId="{630D5F1A-7AFA-4246-8746-204A4C88AA4D}" type="presParOf" srcId="{E88EA8FC-BF2A-4DFA-AC15-A7708082AD0E}" destId="{CC4D559C-82B8-43B3-BD15-EEC15E0766FB}" srcOrd="1" destOrd="0" presId="urn:microsoft.com/office/officeart/2005/8/layout/vList4"/>
    <dgm:cxn modelId="{DBE4DB54-055F-4BAC-9062-39C246FEE523}" type="presParOf" srcId="{E88EA8FC-BF2A-4DFA-AC15-A7708082AD0E}" destId="{1BB8DA8F-DA1F-40A6-949E-424BA22CD2F8}" srcOrd="2" destOrd="0" presId="urn:microsoft.com/office/officeart/2005/8/layout/vList4"/>
    <dgm:cxn modelId="{4C0E42A6-1800-47D7-A497-3D0A398DDDEA}" type="presParOf" srcId="{173722DB-9A57-461D-A530-415B28995103}" destId="{FD603CD9-E60D-4272-B2A2-08351B0F62A5}" srcOrd="3" destOrd="0" presId="urn:microsoft.com/office/officeart/2005/8/layout/vList4"/>
    <dgm:cxn modelId="{C1ED9F6D-38C8-4EDD-A693-9310C5295E6A}" type="presParOf" srcId="{173722DB-9A57-461D-A530-415B28995103}" destId="{2A3253B7-992A-48E1-A94B-27B45E492150}" srcOrd="4" destOrd="0" presId="urn:microsoft.com/office/officeart/2005/8/layout/vList4"/>
    <dgm:cxn modelId="{953ECA5C-B02F-4828-8B0F-64827CD18615}" type="presParOf" srcId="{2A3253B7-992A-48E1-A94B-27B45E492150}" destId="{E38D135C-0EA2-43E4-9106-CA4B1953C976}" srcOrd="0" destOrd="0" presId="urn:microsoft.com/office/officeart/2005/8/layout/vList4"/>
    <dgm:cxn modelId="{AC10300E-CA32-4600-8E6E-C73DF93074C2}" type="presParOf" srcId="{2A3253B7-992A-48E1-A94B-27B45E492150}" destId="{CF80CF71-28A7-442F-B81B-6B05D482593E}" srcOrd="1" destOrd="0" presId="urn:microsoft.com/office/officeart/2005/8/layout/vList4"/>
    <dgm:cxn modelId="{081BA9FB-EB7E-44FF-A94D-0CCF8F9DB758}" type="presParOf" srcId="{2A3253B7-992A-48E1-A94B-27B45E492150}" destId="{26EDA3FF-D799-4D8D-84DC-EC3531AACE72}" srcOrd="2" destOrd="0" presId="urn:microsoft.com/office/officeart/2005/8/layout/vList4"/>
    <dgm:cxn modelId="{46846228-80F0-41B9-BDA4-7483526829B1}" type="presParOf" srcId="{173722DB-9A57-461D-A530-415B28995103}" destId="{CA7B9A04-D41D-4D2A-9C46-0D10447A077D}" srcOrd="5" destOrd="0" presId="urn:microsoft.com/office/officeart/2005/8/layout/vList4"/>
    <dgm:cxn modelId="{26B914F4-3EC4-4611-B822-CC4B9D11CD5E}" type="presParOf" srcId="{173722DB-9A57-461D-A530-415B28995103}" destId="{CE7FA951-A15D-4C56-B35B-6D1667D2CE60}" srcOrd="6" destOrd="0" presId="urn:microsoft.com/office/officeart/2005/8/layout/vList4"/>
    <dgm:cxn modelId="{9B49860A-5423-48B6-BC3F-AAEEAC037D5C}" type="presParOf" srcId="{CE7FA951-A15D-4C56-B35B-6D1667D2CE60}" destId="{079B84E9-D531-4CB4-B6EA-676B3E8F5E41}" srcOrd="0" destOrd="0" presId="urn:microsoft.com/office/officeart/2005/8/layout/vList4"/>
    <dgm:cxn modelId="{C303B0E6-761F-4303-B851-FF9685870103}" type="presParOf" srcId="{CE7FA951-A15D-4C56-B35B-6D1667D2CE60}" destId="{069A324F-FEC2-4080-91AC-6DFF6F3C89CA}" srcOrd="1" destOrd="0" presId="urn:microsoft.com/office/officeart/2005/8/layout/vList4"/>
    <dgm:cxn modelId="{0C6BEFD2-489E-433B-85E6-881B5EACEEAE}" type="presParOf" srcId="{CE7FA951-A15D-4C56-B35B-6D1667D2CE60}" destId="{07543A8B-D3E0-4ACB-8DDA-5B4453C9C5D2}"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ADDAB9-6F82-4989-83E0-03DDABE86BF0}">
      <dsp:nvSpPr>
        <dsp:cNvPr id="0" name=""/>
        <dsp:cNvSpPr/>
      </dsp:nvSpPr>
      <dsp:spPr>
        <a:xfrm>
          <a:off x="592288" y="648849"/>
          <a:ext cx="10657645" cy="4301159"/>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C861B7-87CC-441F-86B1-9FDD05A9C0D6}">
      <dsp:nvSpPr>
        <dsp:cNvPr id="0" name=""/>
        <dsp:cNvSpPr/>
      </dsp:nvSpPr>
      <dsp:spPr>
        <a:xfrm>
          <a:off x="776762" y="1908950"/>
          <a:ext cx="4862186" cy="22764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1244600">
            <a:lnSpc>
              <a:spcPct val="90000"/>
            </a:lnSpc>
            <a:spcBef>
              <a:spcPct val="0"/>
            </a:spcBef>
            <a:spcAft>
              <a:spcPct val="35000"/>
            </a:spcAft>
          </a:pPr>
          <a:r>
            <a:rPr lang="en-US" sz="2800" kern="1200" smtClean="0">
              <a:latin typeface="Times New Roman" panose="02020603050405020304" pitchFamily="18" charset="0"/>
              <a:cs typeface="Times New Roman" panose="02020603050405020304" pitchFamily="18" charset="0"/>
            </a:rPr>
            <a:t>Ngành thế mạnh của thành phố, có thị trường ổn định.</a:t>
          </a:r>
        </a:p>
        <a:p>
          <a:pPr lvl="0" algn="l" defTabSz="1244600">
            <a:lnSpc>
              <a:spcPct val="90000"/>
            </a:lnSpc>
            <a:spcBef>
              <a:spcPct val="0"/>
            </a:spcBef>
            <a:spcAft>
              <a:spcPct val="35000"/>
            </a:spcAft>
          </a:pPr>
          <a:r>
            <a:rPr lang="en-US" sz="2800" kern="1200" smtClean="0">
              <a:latin typeface="Times New Roman" panose="02020603050405020304" pitchFamily="18" charset="0"/>
              <a:cs typeface="Times New Roman" panose="02020603050405020304" pitchFamily="18" charset="0"/>
            </a:rPr>
            <a:t>Năng suất lao động của ngành cao so với mặt bằng chung.</a:t>
          </a:r>
        </a:p>
        <a:p>
          <a:pPr lvl="0" algn="l" defTabSz="1244600">
            <a:lnSpc>
              <a:spcPct val="90000"/>
            </a:lnSpc>
            <a:spcBef>
              <a:spcPct val="0"/>
            </a:spcBef>
            <a:spcAft>
              <a:spcPct val="35000"/>
            </a:spcAft>
          </a:pPr>
          <a:r>
            <a:rPr lang="en-US" sz="2800" kern="1200" smtClean="0">
              <a:latin typeface="Times New Roman" panose="02020603050405020304" pitchFamily="18" charset="0"/>
              <a:cs typeface="Times New Roman" panose="02020603050405020304" pitchFamily="18" charset="0"/>
            </a:rPr>
            <a:t>Giá trị khai thác từ máy móc, thiết bị cao.</a:t>
          </a:r>
          <a:endParaRPr lang="en-US" sz="2800" kern="1200"/>
        </a:p>
      </dsp:txBody>
      <dsp:txXfrm>
        <a:off x="776762" y="1908950"/>
        <a:ext cx="4862186" cy="2276488"/>
      </dsp:txXfrm>
    </dsp:sp>
    <dsp:sp modelId="{71BE1E67-4D15-408A-B8F7-7303CE196291}">
      <dsp:nvSpPr>
        <dsp:cNvPr id="0" name=""/>
        <dsp:cNvSpPr/>
      </dsp:nvSpPr>
      <dsp:spPr>
        <a:xfrm>
          <a:off x="6297910" y="1857969"/>
          <a:ext cx="4794822" cy="25377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1244600">
            <a:lnSpc>
              <a:spcPct val="90000"/>
            </a:lnSpc>
            <a:spcBef>
              <a:spcPct val="0"/>
            </a:spcBef>
            <a:spcAft>
              <a:spcPct val="35000"/>
            </a:spcAft>
          </a:pPr>
          <a:r>
            <a:rPr lang="en-US" sz="2800" kern="1200" smtClean="0">
              <a:latin typeface="Times New Roman" panose="02020603050405020304" pitchFamily="18" charset="0"/>
              <a:cs typeface="Times New Roman" panose="02020603050405020304" pitchFamily="18" charset="0"/>
            </a:rPr>
            <a:t>Tốc độ đổi mới chậm.</a:t>
          </a:r>
        </a:p>
        <a:p>
          <a:pPr lvl="0" algn="l" defTabSz="1244600">
            <a:lnSpc>
              <a:spcPct val="90000"/>
            </a:lnSpc>
            <a:spcBef>
              <a:spcPct val="0"/>
            </a:spcBef>
            <a:spcAft>
              <a:spcPct val="35000"/>
            </a:spcAft>
          </a:pPr>
          <a:r>
            <a:rPr lang="en-US" sz="2800" kern="1200" smtClean="0">
              <a:latin typeface="Times New Roman" panose="02020603050405020304" pitchFamily="18" charset="0"/>
              <a:cs typeface="Times New Roman" panose="02020603050405020304" pitchFamily="18" charset="0"/>
            </a:rPr>
            <a:t>Tính mở rộng sản xuất chưa mạnh mẽ.</a:t>
          </a:r>
        </a:p>
        <a:p>
          <a:pPr lvl="0" algn="l" defTabSz="1244600">
            <a:lnSpc>
              <a:spcPct val="90000"/>
            </a:lnSpc>
            <a:spcBef>
              <a:spcPct val="0"/>
            </a:spcBef>
            <a:spcAft>
              <a:spcPct val="35000"/>
            </a:spcAft>
          </a:pPr>
          <a:r>
            <a:rPr lang="en-US" sz="2800" kern="1200" smtClean="0">
              <a:latin typeface="Times New Roman" panose="02020603050405020304" pitchFamily="18" charset="0"/>
              <a:cs typeface="Times New Roman" panose="02020603050405020304" pitchFamily="18" charset="0"/>
            </a:rPr>
            <a:t>Tuổi trung bình của thiết bị cao nhất trong các ngành.</a:t>
          </a:r>
          <a:endParaRPr lang="en-US" sz="2800" kern="1200"/>
        </a:p>
      </dsp:txBody>
      <dsp:txXfrm>
        <a:off x="6297910" y="1857969"/>
        <a:ext cx="4794822" cy="2537775"/>
      </dsp:txXfrm>
    </dsp:sp>
    <dsp:sp modelId="{4FFF34B6-4826-434A-92B5-E164B76188B8}">
      <dsp:nvSpPr>
        <dsp:cNvPr id="0" name=""/>
        <dsp:cNvSpPr/>
      </dsp:nvSpPr>
      <dsp:spPr>
        <a:xfrm>
          <a:off x="896917" y="369092"/>
          <a:ext cx="639310" cy="611858"/>
        </a:xfrm>
        <a:prstGeom prst="plus">
          <a:avLst>
            <a:gd name="adj" fmla="val 32810"/>
          </a:avLst>
        </a:prstGeom>
        <a:solidFill>
          <a:srgbClr val="FF0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4EAF16-8A5E-4A1D-89C3-D79F41DA7CC3}">
      <dsp:nvSpPr>
        <dsp:cNvPr id="0" name=""/>
        <dsp:cNvSpPr/>
      </dsp:nvSpPr>
      <dsp:spPr>
        <a:xfrm>
          <a:off x="10072392" y="548915"/>
          <a:ext cx="900405" cy="193373"/>
        </a:xfrm>
        <a:prstGeom prst="rect">
          <a:avLst/>
        </a:prstGeom>
        <a:solidFill>
          <a:srgbClr val="FF0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4201A8-A30A-417A-AB25-E695E3A015DC}">
      <dsp:nvSpPr>
        <dsp:cNvPr id="0" name=""/>
        <dsp:cNvSpPr/>
      </dsp:nvSpPr>
      <dsp:spPr>
        <a:xfrm>
          <a:off x="6153149" y="1159742"/>
          <a:ext cx="956" cy="3514361"/>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ADDAB9-6F82-4989-83E0-03DDABE86BF0}">
      <dsp:nvSpPr>
        <dsp:cNvPr id="0" name=""/>
        <dsp:cNvSpPr/>
      </dsp:nvSpPr>
      <dsp:spPr>
        <a:xfrm>
          <a:off x="966313" y="700032"/>
          <a:ext cx="10657645" cy="4301159"/>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C861B7-87CC-441F-86B1-9FDD05A9C0D6}">
      <dsp:nvSpPr>
        <dsp:cNvPr id="0" name=""/>
        <dsp:cNvSpPr/>
      </dsp:nvSpPr>
      <dsp:spPr>
        <a:xfrm>
          <a:off x="1119689" y="1711503"/>
          <a:ext cx="4862186" cy="22764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just" defTabSz="1244600">
            <a:lnSpc>
              <a:spcPct val="90000"/>
            </a:lnSpc>
            <a:spcBef>
              <a:spcPct val="0"/>
            </a:spcBef>
            <a:spcAft>
              <a:spcPct val="35000"/>
            </a:spcAft>
          </a:pPr>
          <a:r>
            <a:rPr lang="vi-VN" sz="2800" kern="1200" smtClean="0">
              <a:latin typeface="Times New Roman" panose="02020603050405020304" pitchFamily="18" charset="0"/>
              <a:cs typeface="Times New Roman" panose="02020603050405020304" pitchFamily="18" charset="0"/>
            </a:rPr>
            <a:t>Ngành cơ khí của Hải Phòng có xuất phát điểm khá cao từ những năm 1990 nhưng chưa khai thác h</a:t>
          </a:r>
          <a:r>
            <a:rPr lang="en-US" sz="2800" kern="1200" smtClean="0">
              <a:latin typeface="Times New Roman" panose="02020603050405020304" pitchFamily="18" charset="0"/>
              <a:cs typeface="Times New Roman" panose="02020603050405020304" pitchFamily="18" charset="0"/>
            </a:rPr>
            <a:t>ế</a:t>
          </a:r>
          <a:r>
            <a:rPr lang="vi-VN" sz="2800" kern="1200" smtClean="0">
              <a:latin typeface="Times New Roman" panose="02020603050405020304" pitchFamily="18" charset="0"/>
              <a:cs typeface="Times New Roman" panose="02020603050405020304" pitchFamily="18" charset="0"/>
            </a:rPr>
            <a:t>t các thế mạnh để trở thành một điểm sáng của khu vực và vươn tới các thị trường lớn</a:t>
          </a:r>
          <a:r>
            <a:rPr lang="en-US" sz="2800" kern="1200" smtClean="0">
              <a:latin typeface="Times New Roman" panose="02020603050405020304" pitchFamily="18" charset="0"/>
              <a:cs typeface="Times New Roman" panose="02020603050405020304" pitchFamily="18" charset="0"/>
            </a:rPr>
            <a:t>.</a:t>
          </a:r>
          <a:endParaRPr lang="en-US" sz="2800" kern="1200"/>
        </a:p>
      </dsp:txBody>
      <dsp:txXfrm>
        <a:off x="1119689" y="1711503"/>
        <a:ext cx="4862186" cy="2276488"/>
      </dsp:txXfrm>
    </dsp:sp>
    <dsp:sp modelId="{71BE1E67-4D15-408A-B8F7-7303CE196291}">
      <dsp:nvSpPr>
        <dsp:cNvPr id="0" name=""/>
        <dsp:cNvSpPr/>
      </dsp:nvSpPr>
      <dsp:spPr>
        <a:xfrm>
          <a:off x="6329100" y="1307245"/>
          <a:ext cx="4794822" cy="25377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just" defTabSz="1244600">
            <a:lnSpc>
              <a:spcPct val="90000"/>
            </a:lnSpc>
            <a:spcBef>
              <a:spcPct val="0"/>
            </a:spcBef>
            <a:spcAft>
              <a:spcPct val="35000"/>
            </a:spcAft>
          </a:pPr>
          <a:r>
            <a:rPr lang="vi-VN" sz="2800" kern="1200" smtClean="0">
              <a:latin typeface="Times New Roman" panose="02020603050405020304" pitchFamily="18" charset="0"/>
              <a:cs typeface="Times New Roman" panose="02020603050405020304" pitchFamily="18" charset="0"/>
            </a:rPr>
            <a:t>Tỷ trọng </a:t>
          </a:r>
          <a:r>
            <a:rPr lang="en-US" sz="2800" kern="1200" smtClean="0">
              <a:latin typeface="Times New Roman" panose="02020603050405020304" pitchFamily="18" charset="0"/>
              <a:cs typeface="Times New Roman" panose="02020603050405020304" pitchFamily="18" charset="0"/>
            </a:rPr>
            <a:t>CN&amp;TB </a:t>
          </a:r>
          <a:r>
            <a:rPr lang="vi-VN" sz="2800" kern="1200" smtClean="0">
              <a:latin typeface="Times New Roman" panose="02020603050405020304" pitchFamily="18" charset="0"/>
              <a:cs typeface="Times New Roman" panose="02020603050405020304" pitchFamily="18" charset="0"/>
            </a:rPr>
            <a:t>hiện đại mặc dù cao nhưng phấn lớn tập trung ở các cơ sở liên doanh với nước ngoài</a:t>
          </a:r>
          <a:r>
            <a:rPr lang="en-US" sz="2800" kern="1200" smtClean="0">
              <a:latin typeface="Times New Roman" panose="02020603050405020304" pitchFamily="18" charset="0"/>
              <a:cs typeface="Times New Roman" panose="02020603050405020304" pitchFamily="18" charset="0"/>
            </a:rPr>
            <a:t>.</a:t>
          </a:r>
        </a:p>
        <a:p>
          <a:pPr lvl="0" algn="just" defTabSz="1244600">
            <a:lnSpc>
              <a:spcPct val="90000"/>
            </a:lnSpc>
            <a:spcBef>
              <a:spcPct val="0"/>
            </a:spcBef>
            <a:spcAft>
              <a:spcPct val="35000"/>
            </a:spcAft>
          </a:pPr>
          <a:r>
            <a:rPr lang="vi-VN" sz="2800" kern="1200" smtClean="0">
              <a:latin typeface="Times New Roman" panose="02020603050405020304" pitchFamily="18" charset="0"/>
              <a:cs typeface="Times New Roman" panose="02020603050405020304" pitchFamily="18" charset="0"/>
            </a:rPr>
            <a:t>Thiết bị của các đơn vị trong nước đều cũ và lạc hậu. </a:t>
          </a:r>
          <a:endParaRPr lang="en-US" sz="2800" kern="1200" smtClean="0">
            <a:latin typeface="Times New Roman" panose="02020603050405020304" pitchFamily="18" charset="0"/>
            <a:cs typeface="Times New Roman" panose="02020603050405020304" pitchFamily="18" charset="0"/>
          </a:endParaRPr>
        </a:p>
        <a:p>
          <a:pPr lvl="0" algn="just" defTabSz="1244600">
            <a:lnSpc>
              <a:spcPct val="90000"/>
            </a:lnSpc>
            <a:spcBef>
              <a:spcPct val="0"/>
            </a:spcBef>
            <a:spcAft>
              <a:spcPct val="35000"/>
            </a:spcAft>
          </a:pPr>
          <a:r>
            <a:rPr lang="vi-VN" sz="2800" kern="1200" smtClean="0">
              <a:latin typeface="Times New Roman" panose="02020603050405020304" pitchFamily="18" charset="0"/>
              <a:cs typeface="Times New Roman" panose="02020603050405020304" pitchFamily="18" charset="0"/>
            </a:rPr>
            <a:t>Nguồn nhân lực lành nghề, trình độ cao của ngành đang giảm dần.</a:t>
          </a:r>
          <a:r>
            <a:rPr lang="en-US" sz="2800" kern="1200" smtClean="0">
              <a:latin typeface="Times New Roman" panose="02020603050405020304" pitchFamily="18" charset="0"/>
              <a:cs typeface="Times New Roman" panose="02020603050405020304" pitchFamily="18" charset="0"/>
            </a:rPr>
            <a:t>.</a:t>
          </a:r>
          <a:endParaRPr lang="en-US" sz="2800" kern="1200"/>
        </a:p>
      </dsp:txBody>
      <dsp:txXfrm>
        <a:off x="6329100" y="1307245"/>
        <a:ext cx="4794822" cy="2537775"/>
      </dsp:txXfrm>
    </dsp:sp>
    <dsp:sp modelId="{4FFF34B6-4826-434A-92B5-E164B76188B8}">
      <dsp:nvSpPr>
        <dsp:cNvPr id="0" name=""/>
        <dsp:cNvSpPr/>
      </dsp:nvSpPr>
      <dsp:spPr>
        <a:xfrm>
          <a:off x="896917" y="369092"/>
          <a:ext cx="639310" cy="611858"/>
        </a:xfrm>
        <a:prstGeom prst="plus">
          <a:avLst>
            <a:gd name="adj" fmla="val 32810"/>
          </a:avLst>
        </a:prstGeom>
        <a:solidFill>
          <a:srgbClr val="FF0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4EAF16-8A5E-4A1D-89C3-D79F41DA7CC3}">
      <dsp:nvSpPr>
        <dsp:cNvPr id="0" name=""/>
        <dsp:cNvSpPr/>
      </dsp:nvSpPr>
      <dsp:spPr>
        <a:xfrm>
          <a:off x="10072392" y="548915"/>
          <a:ext cx="900405" cy="193373"/>
        </a:xfrm>
        <a:prstGeom prst="rect">
          <a:avLst/>
        </a:prstGeom>
        <a:solidFill>
          <a:srgbClr val="FF0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4201A8-A30A-417A-AB25-E695E3A015DC}">
      <dsp:nvSpPr>
        <dsp:cNvPr id="0" name=""/>
        <dsp:cNvSpPr/>
      </dsp:nvSpPr>
      <dsp:spPr>
        <a:xfrm>
          <a:off x="6153149" y="1159742"/>
          <a:ext cx="956" cy="3514361"/>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934A60-0DAF-446C-BF18-66E2A46EEA82}">
      <dsp:nvSpPr>
        <dsp:cNvPr id="0" name=""/>
        <dsp:cNvSpPr/>
      </dsp:nvSpPr>
      <dsp:spPr>
        <a:xfrm>
          <a:off x="0" y="0"/>
          <a:ext cx="4877954" cy="7848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smtClean="0">
              <a:solidFill>
                <a:schemeClr val="accent3">
                  <a:lumMod val="50000"/>
                </a:schemeClr>
              </a:solidFill>
              <a:latin typeface="Times New Roman" panose="02020603050405020304" pitchFamily="18" charset="0"/>
              <a:cs typeface="Times New Roman" panose="02020603050405020304" pitchFamily="18" charset="0"/>
            </a:rPr>
            <a:t>Tuổi trung bình của thiết bị: 11,59</a:t>
          </a:r>
          <a:endParaRPr lang="en-US" sz="2300" kern="1200">
            <a:solidFill>
              <a:schemeClr val="accent3">
                <a:lumMod val="50000"/>
              </a:schemeClr>
            </a:solidFill>
            <a:latin typeface="Times New Roman" panose="02020603050405020304" pitchFamily="18" charset="0"/>
            <a:cs typeface="Times New Roman" panose="02020603050405020304" pitchFamily="18" charset="0"/>
          </a:endParaRPr>
        </a:p>
      </dsp:txBody>
      <dsp:txXfrm>
        <a:off x="1054080" y="0"/>
        <a:ext cx="3823873" cy="784899"/>
      </dsp:txXfrm>
    </dsp:sp>
    <dsp:sp modelId="{BAB06742-46B3-4EAC-A300-FFEFA618A764}">
      <dsp:nvSpPr>
        <dsp:cNvPr id="0" name=""/>
        <dsp:cNvSpPr/>
      </dsp:nvSpPr>
      <dsp:spPr>
        <a:xfrm>
          <a:off x="78489" y="78489"/>
          <a:ext cx="975590" cy="627919"/>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 b="-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800EE1-456B-4A24-A80A-0C05E7031CF7}">
      <dsp:nvSpPr>
        <dsp:cNvPr id="0" name=""/>
        <dsp:cNvSpPr/>
      </dsp:nvSpPr>
      <dsp:spPr>
        <a:xfrm>
          <a:off x="0" y="863389"/>
          <a:ext cx="4877954" cy="7848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smtClean="0">
              <a:solidFill>
                <a:schemeClr val="accent3">
                  <a:lumMod val="50000"/>
                </a:schemeClr>
              </a:solidFill>
              <a:latin typeface="Times New Roman" panose="02020603050405020304" pitchFamily="18" charset="0"/>
              <a:cs typeface="Times New Roman" panose="02020603050405020304" pitchFamily="18" charset="0"/>
            </a:rPr>
            <a:t>Tốc độ đổi mới giá trị thiết bị: 10,76%/năm</a:t>
          </a:r>
          <a:endParaRPr lang="en-US" sz="2300" kern="1200">
            <a:solidFill>
              <a:schemeClr val="accent3">
                <a:lumMod val="50000"/>
              </a:schemeClr>
            </a:solidFill>
            <a:latin typeface="Times New Roman" panose="02020603050405020304" pitchFamily="18" charset="0"/>
            <a:cs typeface="Times New Roman" panose="02020603050405020304" pitchFamily="18" charset="0"/>
          </a:endParaRPr>
        </a:p>
      </dsp:txBody>
      <dsp:txXfrm>
        <a:off x="1054080" y="863389"/>
        <a:ext cx="3823873" cy="784899"/>
      </dsp:txXfrm>
    </dsp:sp>
    <dsp:sp modelId="{CC4D559C-82B8-43B3-BD15-EEC15E0766FB}">
      <dsp:nvSpPr>
        <dsp:cNvPr id="0" name=""/>
        <dsp:cNvSpPr/>
      </dsp:nvSpPr>
      <dsp:spPr>
        <a:xfrm>
          <a:off x="78489" y="941879"/>
          <a:ext cx="975590" cy="627919"/>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8D135C-0EA2-43E4-9106-CA4B1953C976}">
      <dsp:nvSpPr>
        <dsp:cNvPr id="0" name=""/>
        <dsp:cNvSpPr/>
      </dsp:nvSpPr>
      <dsp:spPr>
        <a:xfrm>
          <a:off x="0" y="1726778"/>
          <a:ext cx="4877954" cy="7848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smtClean="0">
              <a:solidFill>
                <a:schemeClr val="accent3">
                  <a:lumMod val="50000"/>
                </a:schemeClr>
              </a:solidFill>
              <a:latin typeface="Times New Roman" panose="02020603050405020304" pitchFamily="18" charset="0"/>
              <a:cs typeface="Times New Roman" panose="02020603050405020304" pitchFamily="18" charset="0"/>
            </a:rPr>
            <a:t>Tỷ trọng giá trị thiết bị hiện đại: 43,98%</a:t>
          </a:r>
          <a:endParaRPr lang="en-US" sz="2300" kern="1200">
            <a:solidFill>
              <a:schemeClr val="accent3">
                <a:lumMod val="50000"/>
              </a:schemeClr>
            </a:solidFill>
            <a:latin typeface="Times New Roman" panose="02020603050405020304" pitchFamily="18" charset="0"/>
            <a:cs typeface="Times New Roman" panose="02020603050405020304" pitchFamily="18" charset="0"/>
          </a:endParaRPr>
        </a:p>
      </dsp:txBody>
      <dsp:txXfrm>
        <a:off x="1054080" y="1726778"/>
        <a:ext cx="3823873" cy="784899"/>
      </dsp:txXfrm>
    </dsp:sp>
    <dsp:sp modelId="{CF80CF71-28A7-442F-B81B-6B05D482593E}">
      <dsp:nvSpPr>
        <dsp:cNvPr id="0" name=""/>
        <dsp:cNvSpPr/>
      </dsp:nvSpPr>
      <dsp:spPr>
        <a:xfrm>
          <a:off x="78489" y="1805268"/>
          <a:ext cx="975590" cy="627919"/>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21000" b="-2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9B84E9-D531-4CB4-B6EA-676B3E8F5E41}">
      <dsp:nvSpPr>
        <dsp:cNvPr id="0" name=""/>
        <dsp:cNvSpPr/>
      </dsp:nvSpPr>
      <dsp:spPr>
        <a:xfrm>
          <a:off x="0" y="2590167"/>
          <a:ext cx="4877954" cy="7848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smtClean="0">
              <a:solidFill>
                <a:schemeClr val="accent3">
                  <a:lumMod val="50000"/>
                </a:schemeClr>
              </a:solidFill>
              <a:latin typeface="Times New Roman" panose="02020603050405020304" pitchFamily="18" charset="0"/>
              <a:cs typeface="Times New Roman" panose="02020603050405020304" pitchFamily="18" charset="0"/>
            </a:rPr>
            <a:t>Tỷ lệ cán bộ có trình độ đại học trở lên: 14,17%</a:t>
          </a:r>
          <a:endParaRPr lang="en-US" sz="2300" kern="1200">
            <a:solidFill>
              <a:schemeClr val="accent3">
                <a:lumMod val="50000"/>
              </a:schemeClr>
            </a:solidFill>
            <a:latin typeface="Times New Roman" panose="02020603050405020304" pitchFamily="18" charset="0"/>
            <a:cs typeface="Times New Roman" panose="02020603050405020304" pitchFamily="18" charset="0"/>
          </a:endParaRPr>
        </a:p>
      </dsp:txBody>
      <dsp:txXfrm>
        <a:off x="1054080" y="2590167"/>
        <a:ext cx="3823873" cy="784899"/>
      </dsp:txXfrm>
    </dsp:sp>
    <dsp:sp modelId="{069A324F-FEC2-4080-91AC-6DFF6F3C89CA}">
      <dsp:nvSpPr>
        <dsp:cNvPr id="0" name=""/>
        <dsp:cNvSpPr/>
      </dsp:nvSpPr>
      <dsp:spPr>
        <a:xfrm>
          <a:off x="78489" y="2668657"/>
          <a:ext cx="975590" cy="627919"/>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t="-18000" b="-1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2.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796EA6-6F25-4F19-87BA-7ADCC16DAEFF}" type="datetimeFigureOut">
              <a:rPr lang="en-US" smtClean="0"/>
              <a:t>8/4/2015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4E50CC-F33A-4EF4-9F12-93EC4A21A0CF}" type="slidenum">
              <a:rPr lang="en-US" smtClean="0"/>
              <a:t>‹#›</a:t>
            </a:fld>
            <a:endParaRPr lang="en-US"/>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9C172E-A8B5-46F6-B05C-DFA3E2E0F207}" type="datetimeFigureOut">
              <a:rPr lang="en-US" smtClean="0"/>
              <a:t>8/4/2015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74CE4-FBD8-4481-AEFB-CA53E599A745}" type="slidenum">
              <a:rPr lang="en-US" smtClean="0"/>
              <a:t>‹#›</a:t>
            </a:fld>
            <a:endParaRPr lang="en-US"/>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2674CE4-FBD8-4481-AEFB-CA53E599A745}" type="slidenum">
              <a:rPr lang="en-US" smtClean="0"/>
              <a:t>1</a:t>
            </a:fld>
            <a:endParaRPr lang="en-US"/>
          </a:p>
        </p:txBody>
      </p:sp>
    </p:spTree>
    <p:extLst>
      <p:ext uri="{BB962C8B-B14F-4D97-AF65-F5344CB8AC3E}">
        <p14:creationId xmlns:p14="http://schemas.microsoft.com/office/powerpoint/2010/main" val="2147974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Lesson descriptions should be brief.</a:t>
            </a:r>
          </a:p>
          <a:p>
            <a:endParaRPr lang="en-US"/>
          </a:p>
        </p:txBody>
      </p:sp>
      <p:sp>
        <p:nvSpPr>
          <p:cNvPr id="4" name="Slide Number Placeholder 3"/>
          <p:cNvSpPr>
            <a:spLocks noGrp="1"/>
          </p:cNvSpPr>
          <p:nvPr>
            <p:ph type="sldNum" sz="quarter" idx="10"/>
          </p:nvPr>
        </p:nvSpPr>
        <p:spPr/>
        <p:txBody>
          <a:bodyPr/>
          <a:lstStyle/>
          <a:p>
            <a:fld id="{CF2FD335-6D8E-486A-8F5F-DFC7325903FF}" type="slidenum">
              <a:rPr lang="en-US" smtClean="0"/>
              <a:t>10</a:t>
            </a:fld>
            <a:endParaRPr lang="en-US"/>
          </a:p>
        </p:txBody>
      </p:sp>
    </p:spTree>
    <p:extLst>
      <p:ext uri="{BB962C8B-B14F-4D97-AF65-F5344CB8AC3E}">
        <p14:creationId xmlns:p14="http://schemas.microsoft.com/office/powerpoint/2010/main" val="4204932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Lesson descriptions should be brief.</a:t>
            </a:r>
          </a:p>
          <a:p>
            <a:endParaRPr lang="en-US"/>
          </a:p>
        </p:txBody>
      </p:sp>
      <p:sp>
        <p:nvSpPr>
          <p:cNvPr id="4" name="Slide Number Placeholder 3"/>
          <p:cNvSpPr>
            <a:spLocks noGrp="1"/>
          </p:cNvSpPr>
          <p:nvPr>
            <p:ph type="sldNum" sz="quarter" idx="10"/>
          </p:nvPr>
        </p:nvSpPr>
        <p:spPr/>
        <p:txBody>
          <a:bodyPr/>
          <a:lstStyle/>
          <a:p>
            <a:fld id="{CF2FD335-6D8E-486A-8F5F-DFC7325903FF}" type="slidenum">
              <a:rPr lang="en-US" smtClean="0"/>
              <a:t>11</a:t>
            </a:fld>
            <a:endParaRPr lang="en-US"/>
          </a:p>
        </p:txBody>
      </p:sp>
    </p:spTree>
    <p:extLst>
      <p:ext uri="{BB962C8B-B14F-4D97-AF65-F5344CB8AC3E}">
        <p14:creationId xmlns:p14="http://schemas.microsoft.com/office/powerpoint/2010/main" val="30514112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Lesson descriptions should be brief.</a:t>
            </a:r>
          </a:p>
          <a:p>
            <a:endParaRPr lang="en-US"/>
          </a:p>
        </p:txBody>
      </p:sp>
      <p:sp>
        <p:nvSpPr>
          <p:cNvPr id="4" name="Slide Number Placeholder 3"/>
          <p:cNvSpPr>
            <a:spLocks noGrp="1"/>
          </p:cNvSpPr>
          <p:nvPr>
            <p:ph type="sldNum" sz="quarter" idx="10"/>
          </p:nvPr>
        </p:nvSpPr>
        <p:spPr/>
        <p:txBody>
          <a:bodyPr/>
          <a:lstStyle/>
          <a:p>
            <a:fld id="{CF2FD335-6D8E-486A-8F5F-DFC7325903FF}" type="slidenum">
              <a:rPr lang="en-US" smtClean="0"/>
              <a:t>12</a:t>
            </a:fld>
            <a:endParaRPr lang="en-US"/>
          </a:p>
        </p:txBody>
      </p:sp>
    </p:spTree>
    <p:extLst>
      <p:ext uri="{BB962C8B-B14F-4D97-AF65-F5344CB8AC3E}">
        <p14:creationId xmlns:p14="http://schemas.microsoft.com/office/powerpoint/2010/main" val="3293659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Lesson descriptions should be brief.</a:t>
            </a:r>
          </a:p>
          <a:p>
            <a:endParaRPr lang="en-US"/>
          </a:p>
        </p:txBody>
      </p:sp>
      <p:sp>
        <p:nvSpPr>
          <p:cNvPr id="4" name="Slide Number Placeholder 3"/>
          <p:cNvSpPr>
            <a:spLocks noGrp="1"/>
          </p:cNvSpPr>
          <p:nvPr>
            <p:ph type="sldNum" sz="quarter" idx="10"/>
          </p:nvPr>
        </p:nvSpPr>
        <p:spPr/>
        <p:txBody>
          <a:bodyPr/>
          <a:lstStyle/>
          <a:p>
            <a:fld id="{CF2FD335-6D8E-486A-8F5F-DFC7325903FF}" type="slidenum">
              <a:rPr lang="en-US" smtClean="0"/>
              <a:t>13</a:t>
            </a:fld>
            <a:endParaRPr lang="en-US"/>
          </a:p>
        </p:txBody>
      </p:sp>
    </p:spTree>
    <p:extLst>
      <p:ext uri="{BB962C8B-B14F-4D97-AF65-F5344CB8AC3E}">
        <p14:creationId xmlns:p14="http://schemas.microsoft.com/office/powerpoint/2010/main" val="3045080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Lesson descriptions should be brief.</a:t>
            </a:r>
          </a:p>
          <a:p>
            <a:endParaRPr lang="en-US"/>
          </a:p>
        </p:txBody>
      </p:sp>
      <p:sp>
        <p:nvSpPr>
          <p:cNvPr id="4" name="Slide Number Placeholder 3"/>
          <p:cNvSpPr>
            <a:spLocks noGrp="1"/>
          </p:cNvSpPr>
          <p:nvPr>
            <p:ph type="sldNum" sz="quarter" idx="10"/>
          </p:nvPr>
        </p:nvSpPr>
        <p:spPr/>
        <p:txBody>
          <a:bodyPr/>
          <a:lstStyle/>
          <a:p>
            <a:fld id="{CF2FD335-6D8E-486A-8F5F-DFC7325903FF}" type="slidenum">
              <a:rPr lang="en-US" smtClean="0"/>
              <a:t>14</a:t>
            </a:fld>
            <a:endParaRPr lang="en-US"/>
          </a:p>
        </p:txBody>
      </p:sp>
    </p:spTree>
    <p:extLst>
      <p:ext uri="{BB962C8B-B14F-4D97-AF65-F5344CB8AC3E}">
        <p14:creationId xmlns:p14="http://schemas.microsoft.com/office/powerpoint/2010/main" val="1583746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Lesson descriptions should be brief.</a:t>
            </a:r>
          </a:p>
          <a:p>
            <a:endParaRPr lang="en-US"/>
          </a:p>
        </p:txBody>
      </p:sp>
      <p:sp>
        <p:nvSpPr>
          <p:cNvPr id="4" name="Slide Number Placeholder 3"/>
          <p:cNvSpPr>
            <a:spLocks noGrp="1"/>
          </p:cNvSpPr>
          <p:nvPr>
            <p:ph type="sldNum" sz="quarter" idx="10"/>
          </p:nvPr>
        </p:nvSpPr>
        <p:spPr/>
        <p:txBody>
          <a:bodyPr/>
          <a:lstStyle/>
          <a:p>
            <a:fld id="{CF2FD335-6D8E-486A-8F5F-DFC7325903FF}" type="slidenum">
              <a:rPr lang="en-US" smtClean="0"/>
              <a:t>15</a:t>
            </a:fld>
            <a:endParaRPr lang="en-US"/>
          </a:p>
        </p:txBody>
      </p:sp>
    </p:spTree>
    <p:extLst>
      <p:ext uri="{BB962C8B-B14F-4D97-AF65-F5344CB8AC3E}">
        <p14:creationId xmlns:p14="http://schemas.microsoft.com/office/powerpoint/2010/main" val="2419384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mtClean="0"/>
              <a:t>How presentation will benefit audience: Adult learners are more interested in a subject if they know how or why it is important to them.</a:t>
            </a:r>
          </a:p>
          <a:p>
            <a:pPr marL="171450" indent="-171450">
              <a:buFont typeface="Arial" panose="020B0604020202020204" pitchFamily="34" charset="0"/>
              <a:buChar char="•"/>
            </a:pPr>
            <a:r>
              <a:rPr lang="en-US" smtClean="0"/>
              <a:t>Presenter’s level of expertise in the subject: Briefly state your credentials in this area, or explain why participants should listen to you.</a:t>
            </a:r>
          </a:p>
        </p:txBody>
      </p:sp>
      <p:sp>
        <p:nvSpPr>
          <p:cNvPr id="4" name="Slide Number Placeholder 3"/>
          <p:cNvSpPr>
            <a:spLocks noGrp="1"/>
          </p:cNvSpPr>
          <p:nvPr>
            <p:ph type="sldNum" sz="quarter" idx="10"/>
          </p:nvPr>
        </p:nvSpPr>
        <p:spPr/>
        <p:txBody>
          <a:bodyPr/>
          <a:lstStyle/>
          <a:p>
            <a:fld id="{CF2FD335-6D8E-486A-8F5F-DFC7325903FF}" type="slidenum">
              <a:rPr lang="en-US" smtClean="0"/>
              <a:t>2</a:t>
            </a:fld>
            <a:endParaRPr lang="en-US"/>
          </a:p>
        </p:txBody>
      </p:sp>
    </p:spTree>
    <p:extLst>
      <p:ext uri="{BB962C8B-B14F-4D97-AF65-F5344CB8AC3E}">
        <p14:creationId xmlns:p14="http://schemas.microsoft.com/office/powerpoint/2010/main" val="118867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Lesson descriptions should be brief.</a:t>
            </a:r>
          </a:p>
          <a:p>
            <a:endParaRPr lang="en-US"/>
          </a:p>
        </p:txBody>
      </p:sp>
      <p:sp>
        <p:nvSpPr>
          <p:cNvPr id="4" name="Slide Number Placeholder 3"/>
          <p:cNvSpPr>
            <a:spLocks noGrp="1"/>
          </p:cNvSpPr>
          <p:nvPr>
            <p:ph type="sldNum" sz="quarter" idx="10"/>
          </p:nvPr>
        </p:nvSpPr>
        <p:spPr/>
        <p:txBody>
          <a:bodyPr/>
          <a:lstStyle/>
          <a:p>
            <a:fld id="{CF2FD335-6D8E-486A-8F5F-DFC7325903FF}" type="slidenum">
              <a:rPr lang="en-US" smtClean="0"/>
              <a:t>3</a:t>
            </a:fld>
            <a:endParaRPr lang="en-US"/>
          </a:p>
        </p:txBody>
      </p:sp>
    </p:spTree>
    <p:extLst>
      <p:ext uri="{BB962C8B-B14F-4D97-AF65-F5344CB8AC3E}">
        <p14:creationId xmlns:p14="http://schemas.microsoft.com/office/powerpoint/2010/main" val="1319199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Lesson descriptions should be brief.</a:t>
            </a:r>
          </a:p>
          <a:p>
            <a:endParaRPr lang="en-US"/>
          </a:p>
        </p:txBody>
      </p:sp>
      <p:sp>
        <p:nvSpPr>
          <p:cNvPr id="4" name="Slide Number Placeholder 3"/>
          <p:cNvSpPr>
            <a:spLocks noGrp="1"/>
          </p:cNvSpPr>
          <p:nvPr>
            <p:ph type="sldNum" sz="quarter" idx="10"/>
          </p:nvPr>
        </p:nvSpPr>
        <p:spPr/>
        <p:txBody>
          <a:bodyPr/>
          <a:lstStyle/>
          <a:p>
            <a:fld id="{CF2FD335-6D8E-486A-8F5F-DFC7325903FF}" type="slidenum">
              <a:rPr lang="en-US" smtClean="0"/>
              <a:t>4</a:t>
            </a:fld>
            <a:endParaRPr lang="en-US"/>
          </a:p>
        </p:txBody>
      </p:sp>
    </p:spTree>
    <p:extLst>
      <p:ext uri="{BB962C8B-B14F-4D97-AF65-F5344CB8AC3E}">
        <p14:creationId xmlns:p14="http://schemas.microsoft.com/office/powerpoint/2010/main" val="3923900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Lesson descriptions should be brief.</a:t>
            </a:r>
          </a:p>
          <a:p>
            <a:endParaRPr lang="en-US"/>
          </a:p>
        </p:txBody>
      </p:sp>
      <p:sp>
        <p:nvSpPr>
          <p:cNvPr id="4" name="Slide Number Placeholder 3"/>
          <p:cNvSpPr>
            <a:spLocks noGrp="1"/>
          </p:cNvSpPr>
          <p:nvPr>
            <p:ph type="sldNum" sz="quarter" idx="10"/>
          </p:nvPr>
        </p:nvSpPr>
        <p:spPr/>
        <p:txBody>
          <a:bodyPr/>
          <a:lstStyle/>
          <a:p>
            <a:fld id="{CF2FD335-6D8E-486A-8F5F-DFC7325903FF}" type="slidenum">
              <a:rPr lang="en-US" smtClean="0"/>
              <a:t>5</a:t>
            </a:fld>
            <a:endParaRPr lang="en-US"/>
          </a:p>
        </p:txBody>
      </p:sp>
    </p:spTree>
    <p:extLst>
      <p:ext uri="{BB962C8B-B14F-4D97-AF65-F5344CB8AC3E}">
        <p14:creationId xmlns:p14="http://schemas.microsoft.com/office/powerpoint/2010/main" val="3716991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Lesson descriptions should be brief.</a:t>
            </a:r>
          </a:p>
          <a:p>
            <a:endParaRPr lang="en-US"/>
          </a:p>
        </p:txBody>
      </p:sp>
      <p:sp>
        <p:nvSpPr>
          <p:cNvPr id="4" name="Slide Number Placeholder 3"/>
          <p:cNvSpPr>
            <a:spLocks noGrp="1"/>
          </p:cNvSpPr>
          <p:nvPr>
            <p:ph type="sldNum" sz="quarter" idx="10"/>
          </p:nvPr>
        </p:nvSpPr>
        <p:spPr/>
        <p:txBody>
          <a:bodyPr/>
          <a:lstStyle/>
          <a:p>
            <a:fld id="{CF2FD335-6D8E-486A-8F5F-DFC7325903FF}" type="slidenum">
              <a:rPr lang="en-US" smtClean="0"/>
              <a:t>6</a:t>
            </a:fld>
            <a:endParaRPr lang="en-US"/>
          </a:p>
        </p:txBody>
      </p:sp>
    </p:spTree>
    <p:extLst>
      <p:ext uri="{BB962C8B-B14F-4D97-AF65-F5344CB8AC3E}">
        <p14:creationId xmlns:p14="http://schemas.microsoft.com/office/powerpoint/2010/main" val="4192377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Lesson descriptions should be brief.</a:t>
            </a:r>
          </a:p>
          <a:p>
            <a:endParaRPr lang="en-US"/>
          </a:p>
        </p:txBody>
      </p:sp>
      <p:sp>
        <p:nvSpPr>
          <p:cNvPr id="4" name="Slide Number Placeholder 3"/>
          <p:cNvSpPr>
            <a:spLocks noGrp="1"/>
          </p:cNvSpPr>
          <p:nvPr>
            <p:ph type="sldNum" sz="quarter" idx="10"/>
          </p:nvPr>
        </p:nvSpPr>
        <p:spPr/>
        <p:txBody>
          <a:bodyPr/>
          <a:lstStyle/>
          <a:p>
            <a:fld id="{CF2FD335-6D8E-486A-8F5F-DFC7325903FF}" type="slidenum">
              <a:rPr lang="en-US" smtClean="0"/>
              <a:t>7</a:t>
            </a:fld>
            <a:endParaRPr lang="en-US"/>
          </a:p>
        </p:txBody>
      </p:sp>
    </p:spTree>
    <p:extLst>
      <p:ext uri="{BB962C8B-B14F-4D97-AF65-F5344CB8AC3E}">
        <p14:creationId xmlns:p14="http://schemas.microsoft.com/office/powerpoint/2010/main" val="161963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Lesson descriptions should be brief.</a:t>
            </a:r>
          </a:p>
          <a:p>
            <a:endParaRPr lang="en-US"/>
          </a:p>
        </p:txBody>
      </p:sp>
      <p:sp>
        <p:nvSpPr>
          <p:cNvPr id="4" name="Slide Number Placeholder 3"/>
          <p:cNvSpPr>
            <a:spLocks noGrp="1"/>
          </p:cNvSpPr>
          <p:nvPr>
            <p:ph type="sldNum" sz="quarter" idx="10"/>
          </p:nvPr>
        </p:nvSpPr>
        <p:spPr/>
        <p:txBody>
          <a:bodyPr/>
          <a:lstStyle/>
          <a:p>
            <a:fld id="{CF2FD335-6D8E-486A-8F5F-DFC7325903FF}" type="slidenum">
              <a:rPr lang="en-US" smtClean="0"/>
              <a:t>8</a:t>
            </a:fld>
            <a:endParaRPr lang="en-US"/>
          </a:p>
        </p:txBody>
      </p:sp>
    </p:spTree>
    <p:extLst>
      <p:ext uri="{BB962C8B-B14F-4D97-AF65-F5344CB8AC3E}">
        <p14:creationId xmlns:p14="http://schemas.microsoft.com/office/powerpoint/2010/main" val="3716695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Lesson descriptions should be brief.</a:t>
            </a:r>
          </a:p>
          <a:p>
            <a:endParaRPr lang="en-US"/>
          </a:p>
        </p:txBody>
      </p:sp>
      <p:sp>
        <p:nvSpPr>
          <p:cNvPr id="4" name="Slide Number Placeholder 3"/>
          <p:cNvSpPr>
            <a:spLocks noGrp="1"/>
          </p:cNvSpPr>
          <p:nvPr>
            <p:ph type="sldNum" sz="quarter" idx="10"/>
          </p:nvPr>
        </p:nvSpPr>
        <p:spPr/>
        <p:txBody>
          <a:bodyPr/>
          <a:lstStyle/>
          <a:p>
            <a:fld id="{CF2FD335-6D8E-486A-8F5F-DFC7325903FF}" type="slidenum">
              <a:rPr lang="en-US" smtClean="0"/>
              <a:t>9</a:t>
            </a:fld>
            <a:endParaRPr lang="en-US"/>
          </a:p>
        </p:txBody>
      </p:sp>
    </p:spTree>
    <p:extLst>
      <p:ext uri="{BB962C8B-B14F-4D97-AF65-F5344CB8AC3E}">
        <p14:creationId xmlns:p14="http://schemas.microsoft.com/office/powerpoint/2010/main" val="4054156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8" name="Date Placeholder 27"/>
          <p:cNvSpPr>
            <a:spLocks noGrp="1"/>
          </p:cNvSpPr>
          <p:nvPr>
            <p:ph type="dt" sz="half" idx="10"/>
          </p:nvPr>
        </p:nvSpPr>
        <p:spPr>
          <a:xfrm>
            <a:off x="8940800" y="4206240"/>
            <a:ext cx="1280160" cy="457200"/>
          </a:xfrm>
        </p:spPr>
        <p:txBody>
          <a:bodyPr/>
          <a:lstStyle/>
          <a:p>
            <a:fld id="{4E708F12-96AD-4ED4-8132-A78F5E42C1F5}" type="datetime1">
              <a:rPr lang="en-US" smtClean="0"/>
              <a:t>8/4/2015</a:t>
            </a:fld>
            <a:endParaRPr lang="en-US"/>
          </a:p>
        </p:txBody>
      </p:sp>
      <p:sp>
        <p:nvSpPr>
          <p:cNvPr id="17" name="Footer Placeholder 16"/>
          <p:cNvSpPr>
            <a:spLocks noGrp="1"/>
          </p:cNvSpPr>
          <p:nvPr>
            <p:ph type="ftr" sz="quarter" idx="11"/>
          </p:nvPr>
        </p:nvSpPr>
        <p:spPr>
          <a:xfrm>
            <a:off x="7213600" y="4205288"/>
            <a:ext cx="1727200" cy="457200"/>
          </a:xfrm>
        </p:spPr>
        <p:txBody>
          <a:bodyPr/>
          <a:lstStyle/>
          <a:p>
            <a:endParaRPr lang="en-US"/>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401CF334-2D5C-4859-84A6-CA7E6E43FAEB}" type="slidenum">
              <a:rPr lang="en-US" smtClean="0"/>
              <a:t>‹#›</a:t>
            </a:fld>
            <a:endParaRPr lang="en-US"/>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B7FA170-8299-44AD-AEEF-FC686C3D7804}" type="datetime1">
              <a:rPr lang="en-US" smtClean="0"/>
              <a:t>8/4/2015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31763A-68EC-4ECD-9620-D9FE9CDDD622}" type="datetime1">
              <a:rPr lang="en-US" smtClean="0"/>
              <a:t>8/4/2015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
        <p:nvSpPr>
          <p:cNvPr id="3" name="Vertical Text Placeholder 2"/>
          <p:cNvSpPr>
            <a:spLocks noGrp="1"/>
          </p:cNvSpPr>
          <p:nvPr>
            <p:ph type="body" orient="vert" idx="1"/>
          </p:nvPr>
        </p:nvSpPr>
        <p:spPr>
          <a:xfrm>
            <a:off x="609600" y="1143000"/>
            <a:ext cx="8331200" cy="54483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Vertical Title 1"/>
          <p:cNvSpPr>
            <a:spLocks noGrp="1"/>
          </p:cNvSpPr>
          <p:nvPr>
            <p:ph type="title" orient="vert"/>
          </p:nvPr>
        </p:nvSpPr>
        <p:spPr>
          <a:xfrm>
            <a:off x="9042400" y="1143000"/>
            <a:ext cx="2540000" cy="5448300"/>
          </a:xfrm>
        </p:spPr>
        <p:txBody>
          <a:bodyPr vert="eaVert"/>
          <a:lstStyle/>
          <a:p>
            <a:r>
              <a:rPr kumimoji="0" lang="en-US" smtClean="0"/>
              <a:t>Click to edit Master title style</a:t>
            </a:r>
            <a:endParaRPr kumimoji="0" lang="en-US"/>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B98BEDD-6160-49BB-B372-861DE7DE9BA5}" type="datetime1">
              <a:rPr lang="en-US" smtClean="0"/>
              <a:t>8/4/2015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AAE819F-B7FD-4B29-8F66-9E318144BC2A}" type="datetime1">
              <a:rPr lang="en-US" smtClean="0"/>
              <a:t>8/4/2015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smtClean="0"/>
              <a:t>Click to edit Master title style</a:t>
            </a:r>
            <a:endParaRPr kumimoji="0" lang="en-US" dirty="0"/>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4CA159C-B6E0-4F10-9F4A-2FA57003B139}" type="datetime1">
              <a:rPr lang="en-US" smtClean="0"/>
              <a:t>8/4/2015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6" name="Date Placeholder 25"/>
          <p:cNvSpPr>
            <a:spLocks noGrp="1"/>
          </p:cNvSpPr>
          <p:nvPr>
            <p:ph type="dt" sz="half" idx="10"/>
          </p:nvPr>
        </p:nvSpPr>
        <p:spPr/>
        <p:txBody>
          <a:bodyPr rtlCol="0"/>
          <a:lstStyle/>
          <a:p>
            <a:fld id="{8170CBBB-D1D1-4386-A5E9-07F3477B78F3}" type="datetime1">
              <a:rPr lang="en-US" smtClean="0"/>
              <a:t>8/4/2015</a:t>
            </a:fld>
            <a:endParaRPr lang="en-US"/>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a:p>
        </p:txBody>
      </p:sp>
      <p:sp>
        <p:nvSpPr>
          <p:cNvPr id="28" name="Footer Placeholder 27"/>
          <p:cNvSpPr>
            <a:spLocks noGrp="1"/>
          </p:cNvSpPr>
          <p:nvPr>
            <p:ph type="ftr" sz="quarter" idx="12"/>
          </p:nvPr>
        </p:nvSpPr>
        <p:spPr/>
        <p:txBody>
          <a:bodyPr rtlCol="0"/>
          <a:lstStyle/>
          <a:p>
            <a:endParaRPr lang="en-US"/>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3"/>
          </p:nvPr>
        </p:nvSpPr>
        <p:spPr>
          <a:xfrm>
            <a:off x="6294968" y="2244970"/>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1"/>
          </p:nvPr>
        </p:nvSpPr>
        <p:spPr>
          <a:xfrm>
            <a:off x="508000" y="2244970"/>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smtClean="0"/>
              <a:t>Click to edit Master title style</a:t>
            </a:r>
            <a:endParaRPr kumimoji="0" lang="en-US"/>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8778240" y="612648"/>
            <a:ext cx="1276352" cy="457200"/>
          </a:xfrm>
        </p:spPr>
        <p:txBody>
          <a:bodyPr/>
          <a:lstStyle/>
          <a:p>
            <a:fld id="{9FA4CAD8-0EA7-4615-B69B-B2F199EF3A93}" type="datetime1">
              <a:rPr lang="en-US" smtClean="0"/>
              <a:t>8/4/2015</a:t>
            </a:fld>
            <a:endParaRPr lang="en-US"/>
          </a:p>
        </p:txBody>
      </p:sp>
      <p:sp>
        <p:nvSpPr>
          <p:cNvPr id="4" name="Footer Placeholder 3"/>
          <p:cNvSpPr>
            <a:spLocks noGrp="1"/>
          </p:cNvSpPr>
          <p:nvPr>
            <p:ph type="ftr" sz="quarter" idx="11"/>
          </p:nvPr>
        </p:nvSpPr>
        <p:spPr>
          <a:xfrm>
            <a:off x="7010400" y="612648"/>
            <a:ext cx="1767840" cy="457200"/>
          </a:xfrm>
        </p:spPr>
        <p:txBody>
          <a:bodyPr/>
          <a:lstStyle/>
          <a:p>
            <a:endParaRPr lang="en-US"/>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a:p>
        </p:txBody>
      </p:sp>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234BD7-6953-492C-921B-E68B2D7F14C8}" type="datetime1">
              <a:rPr lang="en-US" smtClean="0"/>
              <a:t>8/4/2015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5A17D9B-D4D3-4E23-88DF-2E354FA43196}" type="datetime1">
              <a:rPr lang="en-US" smtClean="0"/>
              <a:t>8/4/2015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7137995" y="2010727"/>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smtClean="0"/>
              <a:t>Click to edit Master title style</a:t>
            </a:r>
            <a:endParaRPr kumimoji="0" lang="en-US"/>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41F67C5-D04E-4576-B61C-12ABA14BBD6C}" type="datetime1">
              <a:rPr lang="en-US" smtClean="0"/>
              <a:t>8/4/2015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C20F09E4-6EA4-4BF3-9FC8-FF40373B88E6}" type="datetime1">
              <a:rPr lang="en-US" smtClean="0"/>
              <a:t>8/4/2015</a:t>
            </a:fld>
            <a:endParaRPr lang="en-US"/>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401CF334-2D5C-4859-84A6-CA7E6E43FAEB}" type="slidenum">
              <a:rPr lang="en-US" smtClean="0"/>
              <a:t>‹#›</a:t>
            </a:fld>
            <a:endParaRPr lang="en-US"/>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smtClean="0"/>
              <a:t>Click to edit Master title style</a:t>
            </a:r>
            <a:endParaRPr kumimoji="0" lang="en-US" dirty="0"/>
          </a:p>
        </p:txBody>
      </p:sp>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1779" y="1385337"/>
            <a:ext cx="11412681" cy="1253953"/>
          </a:xfrm>
        </p:spPr>
        <p:txBody>
          <a:bodyPr>
            <a:noAutofit/>
          </a:bodyPr>
          <a:lstStyle/>
          <a:p>
            <a:pPr algn="ctr">
              <a:lnSpc>
                <a:spcPct val="150000"/>
              </a:lnSpc>
            </a:pPr>
            <a:r>
              <a:rPr lang="vi-VN" sz="3200" b="1" smtClean="0">
                <a:solidFill>
                  <a:schemeClr val="bg1"/>
                </a:solidFill>
                <a:latin typeface="Times New Roman" panose="02020603050405020304" pitchFamily="18" charset="0"/>
                <a:cs typeface="Times New Roman" panose="02020603050405020304" pitchFamily="18" charset="0"/>
              </a:rPr>
              <a:t>HOẠT ĐỘNG NGHIÊN CỨU ỨNG DỤNG KHOA HỌC CÔNG NGHỆ TRONG THIẾT KẾ, GIA CÔNG CƠ KHÍ TRÊN ĐỊA BÀN THÀNH PHỐ HẢI PHÒNG</a:t>
            </a:r>
            <a:endParaRPr lang="en-US" sz="3200" b="1">
              <a:solidFill>
                <a:schemeClr val="bg1"/>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350074" y="566678"/>
            <a:ext cx="7516093" cy="474086"/>
          </a:xfrm>
          <a:prstGeom prst="rect">
            <a:avLst/>
          </a:prstGeom>
        </p:spPr>
        <p:txBody>
          <a:bodyPr vert="horz" anchor="b">
            <a:noAutofit/>
          </a:bodyPr>
          <a:lstStyle>
            <a:lvl1pPr algn="l" rtl="0" eaLnBrk="1" latinLnBrk="0" hangingPunct="1">
              <a:spcBef>
                <a:spcPct val="0"/>
              </a:spcBef>
              <a:buNone/>
              <a:defRPr kumimoji="0" sz="4400" kern="1200">
                <a:solidFill>
                  <a:schemeClr val="bg1"/>
                </a:solidFill>
                <a:latin typeface="+mj-lt"/>
                <a:ea typeface="+mj-ea"/>
                <a:cs typeface="+mj-cs"/>
              </a:defRPr>
            </a:lvl1pPr>
          </a:lstStyle>
          <a:p>
            <a:pPr algn="ctr"/>
            <a:r>
              <a:rPr lang="en-US" sz="4800" b="1" u="sng" smtClean="0">
                <a:latin typeface="Times New Roman" panose="02020603050405020304" pitchFamily="18" charset="0"/>
                <a:cs typeface="Times New Roman" panose="02020603050405020304" pitchFamily="18" charset="0"/>
              </a:rPr>
              <a:t>THAM LUẬN</a:t>
            </a:r>
            <a:endParaRPr lang="en-US" sz="4800" b="1" u="sng">
              <a:latin typeface="Times New Roman" panose="02020603050405020304" pitchFamily="18" charset="0"/>
              <a:cs typeface="Times New Roman" panose="02020603050405020304" pitchFamily="18" charset="0"/>
            </a:endParaRPr>
          </a:p>
        </p:txBody>
      </p:sp>
      <p:sp>
        <p:nvSpPr>
          <p:cNvPr id="7" name="Subtitle 2"/>
          <p:cNvSpPr txBox="1">
            <a:spLocks/>
          </p:cNvSpPr>
          <p:nvPr/>
        </p:nvSpPr>
        <p:spPr>
          <a:xfrm>
            <a:off x="5870863" y="5011764"/>
            <a:ext cx="6172199" cy="1253953"/>
          </a:xfrm>
          <a:prstGeom prst="rect">
            <a:avLst/>
          </a:prstGeom>
        </p:spPr>
        <p:txBody>
          <a:bodyPr vert="horz">
            <a:normAutofit fontScale="85000" lnSpcReduction="10000"/>
          </a:bodyPr>
          <a:lstStyle>
            <a:lvl1pPr marL="64008" indent="0" algn="l" rtl="0" eaLnBrk="1" latinLnBrk="0" hangingPunct="1">
              <a:spcBef>
                <a:spcPts val="300"/>
              </a:spcBef>
              <a:buClr>
                <a:schemeClr val="accent3"/>
              </a:buClr>
              <a:buFont typeface="Georgia"/>
              <a:buNone/>
              <a:defRPr kumimoji="0" sz="2400" kern="1200">
                <a:solidFill>
                  <a:schemeClr val="tx2"/>
                </a:solidFill>
                <a:latin typeface="+mn-lt"/>
                <a:ea typeface="+mn-ea"/>
                <a:cs typeface="+mn-cs"/>
              </a:defRPr>
            </a:lvl1pPr>
            <a:lvl2pPr marL="457200" indent="0" algn="ctr" rtl="0" eaLnBrk="1" latinLnBrk="0" hangingPunct="1">
              <a:spcBef>
                <a:spcPts val="300"/>
              </a:spcBef>
              <a:buClr>
                <a:schemeClr val="accent2"/>
              </a:buClr>
              <a:buFont typeface="Georgia"/>
              <a:buNone/>
              <a:defRPr kumimoji="0" sz="2600" kern="1200">
                <a:solidFill>
                  <a:schemeClr val="tx2"/>
                </a:solidFill>
                <a:latin typeface="+mn-lt"/>
                <a:ea typeface="+mn-ea"/>
                <a:cs typeface="+mn-cs"/>
              </a:defRPr>
            </a:lvl2pPr>
            <a:lvl3pPr marL="914400" indent="0" algn="ctr" rtl="0" eaLnBrk="1" latinLnBrk="0" hangingPunct="1">
              <a:spcBef>
                <a:spcPts val="300"/>
              </a:spcBef>
              <a:buClr>
                <a:schemeClr val="accent1"/>
              </a:buClr>
              <a:buFont typeface="Wingdings 2" panose="05020102010507070707" pitchFamily="18" charset="2"/>
              <a:buNone/>
              <a:defRPr kumimoji="0" sz="2400" kern="1200">
                <a:solidFill>
                  <a:schemeClr val="tx2"/>
                </a:solidFill>
                <a:latin typeface="+mn-lt"/>
                <a:ea typeface="+mn-ea"/>
                <a:cs typeface="+mn-cs"/>
              </a:defRPr>
            </a:lvl3pPr>
            <a:lvl4pPr marL="1371600" indent="0" algn="ctr" rtl="0" eaLnBrk="1" latinLnBrk="0" hangingPunct="1">
              <a:spcBef>
                <a:spcPts val="300"/>
              </a:spcBef>
              <a:buClr>
                <a:schemeClr val="accent1"/>
              </a:buClr>
              <a:buFont typeface="Wingdings 2" panose="05020102010507070707" pitchFamily="18" charset="2"/>
              <a:buNone/>
              <a:defRPr kumimoji="0" sz="2200" kern="1200">
                <a:solidFill>
                  <a:schemeClr val="tx2"/>
                </a:solidFill>
                <a:latin typeface="+mn-lt"/>
                <a:ea typeface="+mn-ea"/>
                <a:cs typeface="+mn-cs"/>
              </a:defRPr>
            </a:lvl4pPr>
            <a:lvl5pPr marL="1828800" indent="0" algn="ctr" rtl="0" eaLnBrk="1" latinLnBrk="0" hangingPunct="1">
              <a:spcBef>
                <a:spcPts val="300"/>
              </a:spcBef>
              <a:buClr>
                <a:schemeClr val="accent1"/>
              </a:buClr>
              <a:buFont typeface="Wingdings 2" panose="05020102010507070707" pitchFamily="18" charset="2"/>
              <a:buNone/>
              <a:defRPr kumimoji="0" sz="2000" kern="1200">
                <a:solidFill>
                  <a:schemeClr val="tx2"/>
                </a:solidFill>
                <a:latin typeface="+mn-lt"/>
                <a:ea typeface="+mn-ea"/>
                <a:cs typeface="+mn-cs"/>
              </a:defRPr>
            </a:lvl5pPr>
            <a:lvl6pPr marL="2286000" indent="0" algn="ctr" rtl="0" eaLnBrk="1" latinLnBrk="0" hangingPunct="1">
              <a:spcBef>
                <a:spcPts val="300"/>
              </a:spcBef>
              <a:buClr>
                <a:schemeClr val="accent1"/>
              </a:buClr>
              <a:buFont typeface="Wingdings 2" panose="05020102010507070707" pitchFamily="18" charset="2"/>
              <a:buNone/>
              <a:defRPr kumimoji="0" sz="1800" kern="1200">
                <a:solidFill>
                  <a:schemeClr val="tx2"/>
                </a:solidFill>
                <a:latin typeface="+mn-lt"/>
                <a:ea typeface="+mn-ea"/>
                <a:cs typeface="+mn-cs"/>
              </a:defRPr>
            </a:lvl6pPr>
            <a:lvl7pPr marL="2743200" indent="0" algn="ctr" rtl="0" eaLnBrk="1" latinLnBrk="0" hangingPunct="1">
              <a:spcBef>
                <a:spcPts val="300"/>
              </a:spcBef>
              <a:buClr>
                <a:schemeClr val="accent1"/>
              </a:buClr>
              <a:buFont typeface="Wingdings 2" panose="05020102010507070707" pitchFamily="18" charset="2"/>
              <a:buNone/>
              <a:defRPr kumimoji="0" sz="1600" kern="1200">
                <a:solidFill>
                  <a:schemeClr val="tx2"/>
                </a:solidFill>
                <a:latin typeface="+mn-lt"/>
                <a:ea typeface="+mn-ea"/>
                <a:cs typeface="+mn-cs"/>
              </a:defRPr>
            </a:lvl7pPr>
            <a:lvl8pPr marL="3200400" indent="0" algn="ctr" rtl="0" eaLnBrk="1" latinLnBrk="0" hangingPunct="1">
              <a:spcBef>
                <a:spcPts val="300"/>
              </a:spcBef>
              <a:buClr>
                <a:schemeClr val="accent1"/>
              </a:buClr>
              <a:buFont typeface="Wingdings 2" panose="05020102010507070707" pitchFamily="18" charset="2"/>
              <a:buNone/>
              <a:defRPr kumimoji="0" sz="1500" kern="1200">
                <a:solidFill>
                  <a:schemeClr val="tx2"/>
                </a:solidFill>
                <a:latin typeface="+mn-lt"/>
                <a:ea typeface="+mn-ea"/>
                <a:cs typeface="+mn-cs"/>
              </a:defRPr>
            </a:lvl8pPr>
            <a:lvl9pPr marL="3657600" indent="0" algn="ctr" rtl="0" eaLnBrk="1" latinLnBrk="0" hangingPunct="1">
              <a:spcBef>
                <a:spcPts val="300"/>
              </a:spcBef>
              <a:buClr>
                <a:schemeClr val="accent1"/>
              </a:buClr>
              <a:buFont typeface="Wingdings 2" panose="05020102010507070707" pitchFamily="18" charset="2"/>
              <a:buNone/>
              <a:defRPr kumimoji="0" sz="1400" kern="1200" baseline="0">
                <a:solidFill>
                  <a:schemeClr val="tx2"/>
                </a:solidFill>
                <a:latin typeface="+mn-lt"/>
                <a:ea typeface="+mn-ea"/>
                <a:cs typeface="+mn-cs"/>
              </a:defRPr>
            </a:lvl9pPr>
          </a:lstStyle>
          <a:p>
            <a:pPr algn="ctr">
              <a:lnSpc>
                <a:spcPct val="150000"/>
              </a:lnSpc>
            </a:pPr>
            <a:r>
              <a:rPr lang="en-US" b="1" err="1" smtClean="0">
                <a:solidFill>
                  <a:schemeClr val="accent3">
                    <a:lumMod val="50000"/>
                  </a:schemeClr>
                </a:solidFill>
                <a:latin typeface="Times New Roman" panose="02020603050405020304" pitchFamily="18" charset="0"/>
                <a:cs typeface="Times New Roman" panose="02020603050405020304" pitchFamily="18" charset="0"/>
              </a:rPr>
              <a:t>Người</a:t>
            </a:r>
            <a:r>
              <a:rPr lang="en-US" b="1" smtClean="0">
                <a:solidFill>
                  <a:schemeClr val="accent3">
                    <a:lumMod val="50000"/>
                  </a:schemeClr>
                </a:solidFill>
                <a:latin typeface="Times New Roman" panose="02020603050405020304" pitchFamily="18" charset="0"/>
                <a:cs typeface="Times New Roman" panose="02020603050405020304" pitchFamily="18" charset="0"/>
              </a:rPr>
              <a:t> </a:t>
            </a:r>
            <a:r>
              <a:rPr lang="en-US" b="1" err="1" smtClean="0">
                <a:solidFill>
                  <a:schemeClr val="accent3">
                    <a:lumMod val="50000"/>
                  </a:schemeClr>
                </a:solidFill>
                <a:latin typeface="Times New Roman" panose="02020603050405020304" pitchFamily="18" charset="0"/>
                <a:cs typeface="Times New Roman" panose="02020603050405020304" pitchFamily="18" charset="0"/>
              </a:rPr>
              <a:t>tham</a:t>
            </a:r>
            <a:r>
              <a:rPr lang="en-US" b="1" smtClean="0">
                <a:solidFill>
                  <a:schemeClr val="accent3">
                    <a:lumMod val="50000"/>
                  </a:schemeClr>
                </a:solidFill>
                <a:latin typeface="Times New Roman" panose="02020603050405020304" pitchFamily="18" charset="0"/>
                <a:cs typeface="Times New Roman" panose="02020603050405020304" pitchFamily="18" charset="0"/>
              </a:rPr>
              <a:t> </a:t>
            </a:r>
            <a:r>
              <a:rPr lang="en-US" b="1" err="1" smtClean="0">
                <a:solidFill>
                  <a:schemeClr val="accent3">
                    <a:lumMod val="50000"/>
                  </a:schemeClr>
                </a:solidFill>
                <a:latin typeface="Times New Roman" panose="02020603050405020304" pitchFamily="18" charset="0"/>
                <a:cs typeface="Times New Roman" panose="02020603050405020304" pitchFamily="18" charset="0"/>
              </a:rPr>
              <a:t>luận</a:t>
            </a:r>
            <a:r>
              <a:rPr lang="en-US" b="1" smtClean="0">
                <a:solidFill>
                  <a:schemeClr val="accent3">
                    <a:lumMod val="50000"/>
                  </a:schemeClr>
                </a:solidFill>
                <a:latin typeface="Times New Roman" panose="02020603050405020304" pitchFamily="18" charset="0"/>
                <a:cs typeface="Times New Roman" panose="02020603050405020304" pitchFamily="18" charset="0"/>
              </a:rPr>
              <a:t>: NGUYỄN LƯ GIANG</a:t>
            </a:r>
          </a:p>
          <a:p>
            <a:pPr algn="ctr">
              <a:lnSpc>
                <a:spcPct val="150000"/>
              </a:lnSpc>
            </a:pPr>
            <a:r>
              <a:rPr lang="en-US" b="1" smtClean="0">
                <a:solidFill>
                  <a:schemeClr val="accent3">
                    <a:lumMod val="50000"/>
                  </a:schemeClr>
                </a:solidFill>
                <a:latin typeface="Times New Roman" panose="02020603050405020304" pitchFamily="18" charset="0"/>
                <a:cs typeface="Times New Roman" panose="02020603050405020304" pitchFamily="18" charset="0"/>
              </a:rPr>
              <a:t>SỞ KHOA HỌC VÀ CÔNG NGHỆ HẢI PHÒNG</a:t>
            </a:r>
          </a:p>
          <a:p>
            <a:pPr algn="ctr">
              <a:lnSpc>
                <a:spcPct val="150000"/>
              </a:lnSpc>
            </a:pPr>
            <a:endParaRPr lang="en-US" b="1" smtClean="0">
              <a:solidFill>
                <a:schemeClr val="tx1"/>
              </a:solidFill>
              <a:latin typeface="Times New Roman" panose="02020603050405020304" pitchFamily="18" charset="0"/>
              <a:cs typeface="Times New Roman" panose="02020603050405020304" pitchFamily="18" charset="0"/>
            </a:endParaRPr>
          </a:p>
          <a:p>
            <a:pPr algn="ctr">
              <a:lnSpc>
                <a:spcPct val="150000"/>
              </a:lnSpc>
            </a:pPr>
            <a:endParaRPr lang="en-US" b="1">
              <a:solidFill>
                <a:schemeClr val="tx1"/>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010" y="3931226"/>
            <a:ext cx="4109608" cy="2739738"/>
          </a:xfrm>
          <a:prstGeom prst="rect">
            <a:avLst/>
          </a:prstGeom>
        </p:spPr>
      </p:pic>
    </p:spTree>
    <p:extLst>
      <p:ext uri="{BB962C8B-B14F-4D97-AF65-F5344CB8AC3E}">
        <p14:creationId xmlns:p14="http://schemas.microsoft.com/office/powerpoint/2010/main" val="7063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83169"/>
            <a:ext cx="11277600" cy="4691703"/>
          </a:xfrm>
        </p:spPr>
        <p:txBody>
          <a:bodyPr>
            <a:normAutofit/>
          </a:bodyPr>
          <a:lstStyle/>
          <a:p>
            <a:pPr algn="just"/>
            <a:r>
              <a:rPr lang="vi-VN" sz="2200" i="1">
                <a:latin typeface="Times New Roman" panose="02020603050405020304" pitchFamily="18" charset="0"/>
                <a:cs typeface="Times New Roman" panose="02020603050405020304" pitchFamily="18" charset="0"/>
              </a:rPr>
              <a:t>Cơ khí, chế tạo</a:t>
            </a:r>
            <a:r>
              <a:rPr lang="en-US" sz="2200" i="1" smtClean="0">
                <a:latin typeface="Times New Roman" panose="02020603050405020304" pitchFamily="18" charset="0"/>
                <a:cs typeface="Times New Roman" panose="02020603050405020304" pitchFamily="18" charset="0"/>
              </a:rPr>
              <a:t>: </a:t>
            </a:r>
          </a:p>
          <a:p>
            <a:pPr lvl="1" algn="just"/>
            <a:r>
              <a:rPr lang="vi-VN" sz="2400" smtClean="0">
                <a:latin typeface="Times New Roman" panose="02020603050405020304" pitchFamily="18" charset="0"/>
                <a:cs typeface="Times New Roman" panose="02020603050405020304" pitchFamily="18" charset="0"/>
              </a:rPr>
              <a:t>Đẩy </a:t>
            </a:r>
            <a:r>
              <a:rPr lang="vi-VN" sz="2400">
                <a:latin typeface="Times New Roman" panose="02020603050405020304" pitchFamily="18" charset="0"/>
                <a:cs typeface="Times New Roman" panose="02020603050405020304" pitchFamily="18" charset="0"/>
              </a:rPr>
              <a:t>mạnh hoạt động tiếp nhận chuyển giao, đổi mới và nâng cao trình độ công nghệ sản xuất theo hướng ứng dụng công nghệ cao, tiết kiệm năng lượng, thân thiện môi trường</a:t>
            </a:r>
            <a:r>
              <a:rPr lang="vi-VN" sz="2400">
                <a:latin typeface="Times New Roman" panose="02020603050405020304" pitchFamily="18" charset="0"/>
                <a:cs typeface="Times New Roman" panose="02020603050405020304" pitchFamily="18" charset="0"/>
              </a:rPr>
              <a:t>. </a:t>
            </a:r>
            <a:endParaRPr lang="en-US" sz="2400" smtClean="0">
              <a:latin typeface="Times New Roman" panose="02020603050405020304" pitchFamily="18" charset="0"/>
              <a:cs typeface="Times New Roman" panose="02020603050405020304" pitchFamily="18" charset="0"/>
            </a:endParaRPr>
          </a:p>
          <a:p>
            <a:pPr lvl="1" algn="just"/>
            <a:r>
              <a:rPr lang="vi-VN" sz="2400" smtClean="0">
                <a:latin typeface="Times New Roman" panose="02020603050405020304" pitchFamily="18" charset="0"/>
                <a:cs typeface="Times New Roman" panose="02020603050405020304" pitchFamily="18" charset="0"/>
              </a:rPr>
              <a:t>Tập </a:t>
            </a:r>
            <a:r>
              <a:rPr lang="vi-VN" sz="2400">
                <a:latin typeface="Times New Roman" panose="02020603050405020304" pitchFamily="18" charset="0"/>
                <a:cs typeface="Times New Roman" panose="02020603050405020304" pitchFamily="18" charset="0"/>
              </a:rPr>
              <a:t>trung đầu tư đổi mới công nghệ cho những khâu có giá trị gia tăng cao trong chuỗi giá trị sản phẩm: thiết kế, chế tạo khuôn mẫu, chế tạo những linh kiện phức tạp, đòi hỏi độ chính xác cao</a:t>
            </a:r>
            <a:r>
              <a:rPr lang="vi-VN" sz="2400">
                <a:latin typeface="Times New Roman" panose="02020603050405020304" pitchFamily="18" charset="0"/>
                <a:cs typeface="Times New Roman" panose="02020603050405020304" pitchFamily="18" charset="0"/>
              </a:rPr>
              <a:t>. </a:t>
            </a:r>
            <a:endParaRPr lang="en-US" sz="2400" smtClean="0">
              <a:latin typeface="Times New Roman" panose="02020603050405020304" pitchFamily="18" charset="0"/>
              <a:cs typeface="Times New Roman" panose="02020603050405020304" pitchFamily="18" charset="0"/>
            </a:endParaRPr>
          </a:p>
          <a:p>
            <a:pPr lvl="1" algn="just"/>
            <a:r>
              <a:rPr lang="vi-VN" sz="2400" smtClean="0">
                <a:latin typeface="Times New Roman" panose="02020603050405020304" pitchFamily="18" charset="0"/>
                <a:cs typeface="Times New Roman" panose="02020603050405020304" pitchFamily="18" charset="0"/>
              </a:rPr>
              <a:t>Nghiên </a:t>
            </a:r>
            <a:r>
              <a:rPr lang="vi-VN" sz="2400">
                <a:latin typeface="Times New Roman" panose="02020603050405020304" pitchFamily="18" charset="0"/>
                <a:cs typeface="Times New Roman" panose="02020603050405020304" pitchFamily="18" charset="0"/>
              </a:rPr>
              <a:t>cứu hoàn thiện công nghệ và phát triển sản xuất một số sản phẩm cơ điện tử, điện tử hoá các sản phẩm cơ khí</a:t>
            </a:r>
            <a:r>
              <a:rPr lang="vi-VN" sz="2400">
                <a:latin typeface="Times New Roman" panose="02020603050405020304" pitchFamily="18" charset="0"/>
                <a:cs typeface="Times New Roman" panose="02020603050405020304" pitchFamily="18" charset="0"/>
              </a:rPr>
              <a:t>. </a:t>
            </a:r>
            <a:endParaRPr lang="en-US" sz="2400" smtClean="0">
              <a:latin typeface="Times New Roman" panose="02020603050405020304" pitchFamily="18" charset="0"/>
              <a:cs typeface="Times New Roman" panose="02020603050405020304" pitchFamily="18" charset="0"/>
            </a:endParaRPr>
          </a:p>
          <a:p>
            <a:pPr lvl="1" algn="just"/>
            <a:r>
              <a:rPr lang="vi-VN" sz="2400" smtClean="0">
                <a:latin typeface="Times New Roman" panose="02020603050405020304" pitchFamily="18" charset="0"/>
                <a:cs typeface="Times New Roman" panose="02020603050405020304" pitchFamily="18" charset="0"/>
              </a:rPr>
              <a:t>Hình </a:t>
            </a:r>
            <a:r>
              <a:rPr lang="vi-VN" sz="2400">
                <a:latin typeface="Times New Roman" panose="02020603050405020304" pitchFamily="18" charset="0"/>
                <a:cs typeface="Times New Roman" panose="02020603050405020304" pitchFamily="18" charset="0"/>
              </a:rPr>
              <a:t>thành một số trung tâm gia công CAD/CAM/PLC/CNC, làm hạt nhân cho các khu công nghiệp, công nghệ cao, hỗ trợ cho việc đào tạo, nghiên cứu ứng dụng trong công nghiệp và tiền đề cho các bước phát triển tiếp theo.</a:t>
            </a:r>
            <a:endParaRPr lang="en-US" sz="2400">
              <a:latin typeface="Times New Roman" panose="02020603050405020304" pitchFamily="18" charset="0"/>
              <a:cs typeface="Times New Roman" panose="02020603050405020304" pitchFamily="18" charset="0"/>
            </a:endParaRPr>
          </a:p>
          <a:p>
            <a:pPr algn="just"/>
            <a:endParaRPr lang="en-US" sz="2200">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a:xfrm>
            <a:off x="609600" y="841664"/>
            <a:ext cx="10972800" cy="1066800"/>
          </a:xfrm>
        </p:spPr>
        <p:txBody>
          <a:bodyPr>
            <a:normAutofit fontScale="90000"/>
          </a:bodyPr>
          <a:lstStyle/>
          <a:p>
            <a:pPr algn="ctr"/>
            <a:r>
              <a:rPr lang="pt-BR" sz="2800" b="1" smtClean="0">
                <a:latin typeface="Times New Roman" panose="02020603050405020304" pitchFamily="18" charset="0"/>
                <a:cs typeface="Times New Roman" panose="02020603050405020304" pitchFamily="18" charset="0"/>
              </a:rPr>
              <a:t>ĐỊNH HƯỚNG HOẠT ĐỘNG NGHIÊN CỨU ỨNG DỤNG KHCN </a:t>
            </a:r>
            <a:br>
              <a:rPr lang="pt-BR" sz="2800" b="1" smtClean="0">
                <a:latin typeface="Times New Roman" panose="02020603050405020304" pitchFamily="18" charset="0"/>
                <a:cs typeface="Times New Roman" panose="02020603050405020304" pitchFamily="18" charset="0"/>
              </a:rPr>
            </a:br>
            <a:r>
              <a:rPr lang="pt-BR" sz="2800" b="1" smtClean="0">
                <a:latin typeface="Times New Roman" panose="02020603050405020304" pitchFamily="18" charset="0"/>
                <a:cs typeface="Times New Roman" panose="02020603050405020304" pitchFamily="18" charset="0"/>
              </a:rPr>
              <a:t>TRONG LĨNH VỰC THIẾT KẾT, GIA CÔNG CƠ KHÍ </a:t>
            </a:r>
            <a:br>
              <a:rPr lang="pt-BR" sz="2800" b="1" smtClean="0">
                <a:latin typeface="Times New Roman" panose="02020603050405020304" pitchFamily="18" charset="0"/>
                <a:cs typeface="Times New Roman" panose="02020603050405020304" pitchFamily="18" charset="0"/>
              </a:rPr>
            </a:br>
            <a:r>
              <a:rPr lang="pt-BR" sz="2800" b="1" smtClean="0">
                <a:latin typeface="Times New Roman" panose="02020603050405020304" pitchFamily="18" charset="0"/>
                <a:cs typeface="Times New Roman" panose="02020603050405020304" pitchFamily="18" charset="0"/>
              </a:rPr>
              <a:t>THÀNH PHỐ HẢI PHÒNG ĐẾN NĂM 2020</a:t>
            </a:r>
            <a:endParaRPr 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0614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765" y="723612"/>
            <a:ext cx="9623281" cy="1066800"/>
          </a:xfrm>
        </p:spPr>
        <p:txBody>
          <a:bodyPr>
            <a:normAutofit/>
          </a:bodyPr>
          <a:lstStyle/>
          <a:p>
            <a:pPr algn="ctr"/>
            <a:r>
              <a:rPr lang="vi-VN" sz="2200" b="1" smtClean="0">
                <a:latin typeface="Times New Roman" panose="02020603050405020304" pitchFamily="18" charset="0"/>
                <a:cs typeface="Times New Roman" panose="02020603050405020304" pitchFamily="18" charset="0"/>
              </a:rPr>
              <a:t>MỘT SỐ NHIỆM VỤ </a:t>
            </a:r>
            <a:r>
              <a:rPr lang="en-US" sz="2200" b="1" smtClean="0">
                <a:latin typeface="Times New Roman" panose="02020603050405020304" pitchFamily="18" charset="0"/>
                <a:cs typeface="Times New Roman" panose="02020603050405020304" pitchFamily="18" charset="0"/>
              </a:rPr>
              <a:t>ĐANG ĐƯỢC </a:t>
            </a:r>
            <a:r>
              <a:rPr lang="vi-VN" sz="2200" b="1" smtClean="0">
                <a:latin typeface="Times New Roman" panose="02020603050405020304" pitchFamily="18" charset="0"/>
                <a:cs typeface="Times New Roman" panose="02020603050405020304" pitchFamily="18" charset="0"/>
              </a:rPr>
              <a:t>NGHIÊN CỨU TRONG LĨNH VỰC </a:t>
            </a:r>
            <a:r>
              <a:rPr lang="en-US" sz="2200" b="1" smtClean="0">
                <a:latin typeface="Times New Roman" panose="02020603050405020304" pitchFamily="18" charset="0"/>
                <a:cs typeface="Times New Roman" panose="02020603050405020304" pitchFamily="18" charset="0"/>
              </a:rPr>
              <a:t/>
            </a:r>
            <a:br>
              <a:rPr lang="en-US" sz="2200" b="1" smtClean="0">
                <a:latin typeface="Times New Roman" panose="02020603050405020304" pitchFamily="18" charset="0"/>
                <a:cs typeface="Times New Roman" panose="02020603050405020304" pitchFamily="18" charset="0"/>
              </a:rPr>
            </a:br>
            <a:r>
              <a:rPr lang="vi-VN" sz="2200" b="1" smtClean="0">
                <a:latin typeface="Times New Roman" panose="02020603050405020304" pitchFamily="18" charset="0"/>
                <a:cs typeface="Times New Roman" panose="02020603050405020304" pitchFamily="18" charset="0"/>
              </a:rPr>
              <a:t>THIẾT KẾ, GIA CÔNG CƠ KHÍ GIAI ĐOẠN 2013 - 2015</a:t>
            </a:r>
            <a:endParaRPr lang="en-US" sz="3200" b="1">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4067" y="706583"/>
            <a:ext cx="1651287" cy="1100858"/>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449656223"/>
              </p:ext>
            </p:extLst>
          </p:nvPr>
        </p:nvGraphicFramePr>
        <p:xfrm>
          <a:off x="238991" y="2070479"/>
          <a:ext cx="11596253" cy="4605895"/>
        </p:xfrm>
        <a:graphic>
          <a:graphicData uri="http://schemas.openxmlformats.org/drawingml/2006/table">
            <a:tbl>
              <a:tblPr firstRow="1" bandRow="1">
                <a:tableStyleId>{F5AB1C69-6EDB-4FF4-983F-18BD219EF322}</a:tableStyleId>
              </a:tblPr>
              <a:tblGrid>
                <a:gridCol w="765904"/>
                <a:gridCol w="4643287"/>
                <a:gridCol w="2285742"/>
                <a:gridCol w="3901320"/>
              </a:tblGrid>
              <a:tr h="622281">
                <a:tc>
                  <a:txBody>
                    <a:bodyPr/>
                    <a:lstStyle/>
                    <a:p>
                      <a:pPr algn="ctr"/>
                      <a:r>
                        <a:rPr lang="en-US" smtClean="0">
                          <a:latin typeface="Times New Roman" panose="02020603050405020304" pitchFamily="18" charset="0"/>
                          <a:cs typeface="Times New Roman" panose="02020603050405020304" pitchFamily="18" charset="0"/>
                        </a:rPr>
                        <a:t>STT</a:t>
                      </a:r>
                      <a:endParaRPr lang="en-US">
                        <a:solidFill>
                          <a:schemeClr val="accent3">
                            <a:lumMod val="50000"/>
                          </a:schemeClr>
                        </a:solidFill>
                        <a:latin typeface="Times New Roman" panose="02020603050405020304" pitchFamily="18" charset="0"/>
                        <a:cs typeface="Times New Roman" panose="02020603050405020304" pitchFamily="18" charset="0"/>
                      </a:endParaRPr>
                    </a:p>
                  </a:txBody>
                  <a:tcPr/>
                </a:tc>
                <a:tc>
                  <a:txBody>
                    <a:bodyPr/>
                    <a:lstStyle/>
                    <a:p>
                      <a:pPr algn="ctr"/>
                      <a:r>
                        <a:rPr lang="en-US" smtClean="0">
                          <a:latin typeface="Times New Roman" panose="02020603050405020304" pitchFamily="18" charset="0"/>
                          <a:cs typeface="Times New Roman" panose="02020603050405020304" pitchFamily="18" charset="0"/>
                        </a:rPr>
                        <a:t>TÊN</a:t>
                      </a:r>
                      <a:r>
                        <a:rPr lang="en-US" baseline="0" smtClean="0">
                          <a:latin typeface="Times New Roman" panose="02020603050405020304" pitchFamily="18" charset="0"/>
                          <a:cs typeface="Times New Roman" panose="02020603050405020304" pitchFamily="18" charset="0"/>
                        </a:rPr>
                        <a:t> NHIỆM VỤ</a:t>
                      </a:r>
                      <a:endParaRPr lang="en-US">
                        <a:solidFill>
                          <a:schemeClr val="accent3">
                            <a:lumMod val="50000"/>
                          </a:schemeClr>
                        </a:solidFill>
                        <a:latin typeface="Times New Roman" panose="02020603050405020304" pitchFamily="18" charset="0"/>
                        <a:cs typeface="Times New Roman" panose="02020603050405020304" pitchFamily="18" charset="0"/>
                      </a:endParaRPr>
                    </a:p>
                  </a:txBody>
                  <a:tcPr/>
                </a:tc>
                <a:tc>
                  <a:txBody>
                    <a:bodyPr/>
                    <a:lstStyle/>
                    <a:p>
                      <a:pPr algn="ctr"/>
                      <a:r>
                        <a:rPr lang="en-US" smtClean="0">
                          <a:latin typeface="Times New Roman" panose="02020603050405020304" pitchFamily="18" charset="0"/>
                          <a:cs typeface="Times New Roman" panose="02020603050405020304" pitchFamily="18" charset="0"/>
                        </a:rPr>
                        <a:t>NĂM</a:t>
                      </a:r>
                      <a:r>
                        <a:rPr lang="en-US" baseline="0" smtClean="0">
                          <a:latin typeface="Times New Roman" panose="02020603050405020304" pitchFamily="18" charset="0"/>
                          <a:cs typeface="Times New Roman" panose="02020603050405020304" pitchFamily="18" charset="0"/>
                        </a:rPr>
                        <a:t> THỰC HIỆN</a:t>
                      </a:r>
                      <a:endParaRPr lang="en-US">
                        <a:solidFill>
                          <a:schemeClr val="accent3">
                            <a:lumMod val="50000"/>
                          </a:schemeClr>
                        </a:solidFill>
                        <a:latin typeface="Times New Roman" panose="02020603050405020304" pitchFamily="18" charset="0"/>
                        <a:cs typeface="Times New Roman" panose="02020603050405020304" pitchFamily="18" charset="0"/>
                      </a:endParaRPr>
                    </a:p>
                  </a:txBody>
                  <a:tcPr/>
                </a:tc>
                <a:tc>
                  <a:txBody>
                    <a:bodyPr/>
                    <a:lstStyle/>
                    <a:p>
                      <a:pPr algn="ctr"/>
                      <a:r>
                        <a:rPr lang="en-US" smtClean="0">
                          <a:latin typeface="Times New Roman" panose="02020603050405020304" pitchFamily="18" charset="0"/>
                          <a:cs typeface="Times New Roman" panose="02020603050405020304" pitchFamily="18" charset="0"/>
                        </a:rPr>
                        <a:t>CƠ</a:t>
                      </a:r>
                      <a:r>
                        <a:rPr lang="en-US" baseline="0" smtClean="0">
                          <a:latin typeface="Times New Roman" panose="02020603050405020304" pitchFamily="18" charset="0"/>
                          <a:cs typeface="Times New Roman" panose="02020603050405020304" pitchFamily="18" charset="0"/>
                        </a:rPr>
                        <a:t> QUAN CHỦ TRÌ</a:t>
                      </a:r>
                      <a:endParaRPr lang="en-US">
                        <a:solidFill>
                          <a:schemeClr val="accent3">
                            <a:lumMod val="50000"/>
                          </a:schemeClr>
                        </a:solidFill>
                        <a:latin typeface="Times New Roman" panose="02020603050405020304" pitchFamily="18" charset="0"/>
                        <a:cs typeface="Times New Roman" panose="02020603050405020304" pitchFamily="18" charset="0"/>
                      </a:endParaRPr>
                    </a:p>
                  </a:txBody>
                  <a:tcPr/>
                </a:tc>
              </a:tr>
              <a:tr h="1307739">
                <a:tc>
                  <a:txBody>
                    <a:bodyPr/>
                    <a:lstStyle/>
                    <a:p>
                      <a:pPr algn="ctr">
                        <a:spcAft>
                          <a:spcPts val="0"/>
                        </a:spcAft>
                      </a:pPr>
                      <a:r>
                        <a:rPr lang="en-US" sz="2000">
                          <a:effectLst/>
                          <a:latin typeface="Times New Roman" panose="02020603050405020304" pitchFamily="18" charset="0"/>
                          <a:cs typeface="Times New Roman" panose="02020603050405020304" pitchFamily="18" charset="0"/>
                        </a:rPr>
                        <a:t>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en-US" sz="2000">
                          <a:effectLst/>
                          <a:latin typeface="Times New Roman" panose="02020603050405020304" pitchFamily="18" charset="0"/>
                          <a:cs typeface="Times New Roman" panose="02020603050405020304" pitchFamily="18" charset="0"/>
                        </a:rPr>
                        <a:t>Nghiên cứu thiết kế, chế tạo, thử nghiệm hệ thống thiết bị chống ăn mòn catôt sử dụng dòng điện ngoài để bảo vệ vỏ tàu biển đạt tiêu chuẩn TCVN 6051:1995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spcAft>
                          <a:spcPts val="0"/>
                        </a:spcAft>
                      </a:pPr>
                      <a:r>
                        <a:rPr lang="en-US" sz="2000">
                          <a:effectLst/>
                          <a:latin typeface="Times New Roman" panose="02020603050405020304" pitchFamily="18" charset="0"/>
                          <a:cs typeface="Times New Roman" panose="02020603050405020304" pitchFamily="18" charset="0"/>
                        </a:rPr>
                        <a:t>2014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en-US" sz="2000">
                          <a:effectLst/>
                          <a:latin typeface="Times New Roman" panose="02020603050405020304" pitchFamily="18" charset="0"/>
                          <a:cs typeface="Times New Roman" panose="02020603050405020304" pitchFamily="18" charset="0"/>
                        </a:rPr>
                        <a:t>Viện Khoa học Vật </a:t>
                      </a:r>
                      <a:r>
                        <a:rPr lang="en-US" sz="2000">
                          <a:effectLst/>
                          <a:latin typeface="Times New Roman" panose="02020603050405020304" pitchFamily="18" charset="0"/>
                          <a:cs typeface="Times New Roman" panose="02020603050405020304" pitchFamily="18" charset="0"/>
                        </a:rPr>
                        <a:t>liệu </a:t>
                      </a:r>
                      <a:r>
                        <a:rPr lang="en-US" sz="2000" smtClean="0">
                          <a:effectLst/>
                          <a:latin typeface="Times New Roman" panose="02020603050405020304" pitchFamily="18" charset="0"/>
                          <a:cs typeface="Times New Roman" panose="02020603050405020304" pitchFamily="18" charset="0"/>
                        </a:rPr>
                        <a:t>– </a:t>
                      </a:r>
                    </a:p>
                    <a:p>
                      <a:pPr>
                        <a:spcAft>
                          <a:spcPts val="0"/>
                        </a:spcAft>
                      </a:pPr>
                      <a:r>
                        <a:rPr lang="en-US" sz="2000" smtClean="0">
                          <a:effectLst/>
                          <a:latin typeface="Times New Roman" panose="02020603050405020304" pitchFamily="18" charset="0"/>
                          <a:cs typeface="Times New Roman" panose="02020603050405020304" pitchFamily="18" charset="0"/>
                        </a:rPr>
                        <a:t>Viện </a:t>
                      </a:r>
                      <a:r>
                        <a:rPr lang="en-US" sz="2000">
                          <a:effectLst/>
                          <a:latin typeface="Times New Roman" panose="02020603050405020304" pitchFamily="18" charset="0"/>
                          <a:cs typeface="Times New Roman" panose="02020603050405020304" pitchFamily="18" charset="0"/>
                        </a:rPr>
                        <a:t>Hàn lâm Khoa học và Công nghệ Việt Nam</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914021">
                <a:tc>
                  <a:txBody>
                    <a:bodyPr/>
                    <a:lstStyle/>
                    <a:p>
                      <a:pPr algn="ctr">
                        <a:spcAft>
                          <a:spcPts val="0"/>
                        </a:spcAft>
                      </a:pPr>
                      <a:r>
                        <a:rPr lang="en-US" sz="2000">
                          <a:effectLst/>
                          <a:latin typeface="Times New Roman" panose="02020603050405020304" pitchFamily="18" charset="0"/>
                          <a:cs typeface="Times New Roman" panose="02020603050405020304" pitchFamily="18" charset="0"/>
                        </a:rPr>
                        <a:t>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en-US" sz="2000">
                          <a:effectLst/>
                          <a:latin typeface="Times New Roman" panose="02020603050405020304" pitchFamily="18" charset="0"/>
                          <a:cs typeface="Times New Roman" panose="02020603050405020304" pitchFamily="18" charset="0"/>
                        </a:rPr>
                        <a:t>Nghiên cứu thiết kế, chế tạo thiết bị phân ly dầu - nước bằng phương pháp điện từ trường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spcAft>
                          <a:spcPts val="0"/>
                        </a:spcAft>
                      </a:pPr>
                      <a:r>
                        <a:rPr lang="en-US" sz="2000">
                          <a:effectLst/>
                          <a:latin typeface="Times New Roman" panose="02020603050405020304" pitchFamily="18" charset="0"/>
                          <a:cs typeface="Times New Roman" panose="02020603050405020304" pitchFamily="18" charset="0"/>
                        </a:rPr>
                        <a:t>2014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en-US" sz="2000">
                          <a:effectLst/>
                          <a:latin typeface="Times New Roman" panose="02020603050405020304" pitchFamily="18" charset="0"/>
                          <a:cs typeface="Times New Roman" panose="02020603050405020304" pitchFamily="18" charset="0"/>
                        </a:rPr>
                        <a:t>Trường Đại học Hàng hải Việt Nam</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847075">
                <a:tc>
                  <a:txBody>
                    <a:bodyPr/>
                    <a:lstStyle/>
                    <a:p>
                      <a:pPr algn="ctr">
                        <a:spcAft>
                          <a:spcPts val="0"/>
                        </a:spcAft>
                      </a:pPr>
                      <a:r>
                        <a:rPr lang="en-US" sz="2000">
                          <a:effectLst/>
                          <a:latin typeface="Times New Roman" panose="02020603050405020304" pitchFamily="18" charset="0"/>
                          <a:cs typeface="Times New Roman" panose="02020603050405020304" pitchFamily="18" charset="0"/>
                        </a:rPr>
                        <a:t>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en-US" sz="2000">
                          <a:effectLst/>
                          <a:latin typeface="Times New Roman" panose="02020603050405020304" pitchFamily="18" charset="0"/>
                          <a:cs typeface="Times New Roman" panose="02020603050405020304" pitchFamily="18" charset="0"/>
                        </a:rPr>
                        <a:t>Nghiên cứu thiết kế, chế tạo và thử nghiệm hệ thống quản lý nước dằn tàu.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spcAft>
                          <a:spcPts val="0"/>
                        </a:spcAft>
                      </a:pPr>
                      <a:r>
                        <a:rPr lang="en-US" sz="2000">
                          <a:effectLst/>
                          <a:latin typeface="Times New Roman" panose="02020603050405020304" pitchFamily="18" charset="0"/>
                          <a:cs typeface="Times New Roman" panose="02020603050405020304" pitchFamily="18" charset="0"/>
                        </a:rPr>
                        <a:t>2014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en-US" sz="2000">
                          <a:effectLst/>
                          <a:latin typeface="Times New Roman" panose="02020603050405020304" pitchFamily="18" charset="0"/>
                          <a:cs typeface="Times New Roman" panose="02020603050405020304" pitchFamily="18" charset="0"/>
                        </a:rPr>
                        <a:t>Trường Đại học Hàng hải Việt Nam</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r h="914021">
                <a:tc>
                  <a:txBody>
                    <a:bodyPr/>
                    <a:lstStyle/>
                    <a:p>
                      <a:pPr algn="ctr">
                        <a:spcAft>
                          <a:spcPts val="0"/>
                        </a:spcAft>
                      </a:pPr>
                      <a:r>
                        <a:rPr lang="en-US" sz="2000">
                          <a:effectLst/>
                          <a:latin typeface="Times New Roman" panose="02020603050405020304" pitchFamily="18" charset="0"/>
                          <a:cs typeface="Times New Roman" panose="02020603050405020304" pitchFamily="18" charset="0"/>
                        </a:rPr>
                        <a:t>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en-US" sz="2000">
                          <a:effectLst/>
                          <a:latin typeface="Times New Roman" panose="02020603050405020304" pitchFamily="18" charset="0"/>
                          <a:cs typeface="Times New Roman" panose="02020603050405020304" pitchFamily="18" charset="0"/>
                        </a:rPr>
                        <a:t>Nghiên cứu thiết kế, chế tạo máy cắt CNC 3 trục và thử nghiệm trong chế tác sản phẩm mỹ nghệ</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spcAft>
                          <a:spcPts val="0"/>
                        </a:spcAft>
                      </a:pPr>
                      <a:r>
                        <a:rPr lang="en-US" sz="2000">
                          <a:effectLst/>
                          <a:latin typeface="Times New Roman" panose="02020603050405020304" pitchFamily="18" charset="0"/>
                          <a:cs typeface="Times New Roman" panose="02020603050405020304" pitchFamily="18" charset="0"/>
                        </a:rPr>
                        <a:t>2014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en-US" sz="2000">
                          <a:effectLst/>
                          <a:latin typeface="Times New Roman" panose="02020603050405020304" pitchFamily="18" charset="0"/>
                          <a:cs typeface="Times New Roman" panose="02020603050405020304" pitchFamily="18" charset="0"/>
                        </a:rPr>
                        <a:t>Trường Đại học Dân lập Hải Phòng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val="3769745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910" y="706583"/>
            <a:ext cx="9841490" cy="1066800"/>
          </a:xfrm>
        </p:spPr>
        <p:txBody>
          <a:bodyPr>
            <a:normAutofit/>
          </a:bodyPr>
          <a:lstStyle/>
          <a:p>
            <a:pPr algn="ctr"/>
            <a:r>
              <a:rPr lang="vi-VN" sz="2200" b="1" smtClean="0">
                <a:latin typeface="Times New Roman" panose="02020603050405020304" pitchFamily="18" charset="0"/>
                <a:cs typeface="Times New Roman" panose="02020603050405020304" pitchFamily="18" charset="0"/>
              </a:rPr>
              <a:t>MỘT SỐ NHIỆM VỤ </a:t>
            </a:r>
            <a:r>
              <a:rPr lang="en-US" sz="2200" b="1" smtClean="0">
                <a:latin typeface="Times New Roman" panose="02020603050405020304" pitchFamily="18" charset="0"/>
                <a:cs typeface="Times New Roman" panose="02020603050405020304" pitchFamily="18" charset="0"/>
              </a:rPr>
              <a:t>ĐANG ĐƯỢC XÉT DUYỆT ĐỂ </a:t>
            </a:r>
            <a:br>
              <a:rPr lang="en-US" sz="2200" b="1" smtClean="0">
                <a:latin typeface="Times New Roman" panose="02020603050405020304" pitchFamily="18" charset="0"/>
                <a:cs typeface="Times New Roman" panose="02020603050405020304" pitchFamily="18" charset="0"/>
              </a:rPr>
            </a:br>
            <a:r>
              <a:rPr lang="en-US" sz="2200" b="1" smtClean="0">
                <a:latin typeface="Times New Roman" panose="02020603050405020304" pitchFamily="18" charset="0"/>
                <a:cs typeface="Times New Roman" panose="02020603050405020304" pitchFamily="18" charset="0"/>
              </a:rPr>
              <a:t>TRIỂN KHAI NGHIÊN CỨU (NĂM 2015)</a:t>
            </a:r>
            <a:endParaRPr lang="en-US" sz="3200" b="1">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4067" y="706583"/>
            <a:ext cx="1651287" cy="1100858"/>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622004285"/>
              </p:ext>
            </p:extLst>
          </p:nvPr>
        </p:nvGraphicFramePr>
        <p:xfrm>
          <a:off x="238991" y="2070479"/>
          <a:ext cx="11596253" cy="3700419"/>
        </p:xfrm>
        <a:graphic>
          <a:graphicData uri="http://schemas.openxmlformats.org/drawingml/2006/table">
            <a:tbl>
              <a:tblPr firstRow="1" bandRow="1">
                <a:tableStyleId>{F5AB1C69-6EDB-4FF4-983F-18BD219EF322}</a:tableStyleId>
              </a:tblPr>
              <a:tblGrid>
                <a:gridCol w="696191"/>
                <a:gridCol w="5455227"/>
                <a:gridCol w="2015836"/>
                <a:gridCol w="3428999"/>
              </a:tblGrid>
              <a:tr h="622281">
                <a:tc>
                  <a:txBody>
                    <a:bodyPr/>
                    <a:lstStyle/>
                    <a:p>
                      <a:pPr algn="ctr"/>
                      <a:r>
                        <a:rPr lang="en-US" smtClean="0">
                          <a:latin typeface="Times New Roman" panose="02020603050405020304" pitchFamily="18" charset="0"/>
                          <a:cs typeface="Times New Roman" panose="02020603050405020304" pitchFamily="18" charset="0"/>
                        </a:rPr>
                        <a:t>STT</a:t>
                      </a:r>
                      <a:endParaRPr lang="en-US">
                        <a:solidFill>
                          <a:schemeClr val="accent3">
                            <a:lumMod val="50000"/>
                          </a:schemeClr>
                        </a:solidFill>
                        <a:latin typeface="Times New Roman" panose="02020603050405020304" pitchFamily="18" charset="0"/>
                        <a:cs typeface="Times New Roman" panose="02020603050405020304" pitchFamily="18" charset="0"/>
                      </a:endParaRPr>
                    </a:p>
                  </a:txBody>
                  <a:tcPr/>
                </a:tc>
                <a:tc>
                  <a:txBody>
                    <a:bodyPr/>
                    <a:lstStyle/>
                    <a:p>
                      <a:pPr algn="ctr"/>
                      <a:r>
                        <a:rPr lang="en-US" smtClean="0">
                          <a:latin typeface="Times New Roman" panose="02020603050405020304" pitchFamily="18" charset="0"/>
                          <a:cs typeface="Times New Roman" panose="02020603050405020304" pitchFamily="18" charset="0"/>
                        </a:rPr>
                        <a:t>TÊN</a:t>
                      </a:r>
                      <a:r>
                        <a:rPr lang="en-US" baseline="0" smtClean="0">
                          <a:latin typeface="Times New Roman" panose="02020603050405020304" pitchFamily="18" charset="0"/>
                          <a:cs typeface="Times New Roman" panose="02020603050405020304" pitchFamily="18" charset="0"/>
                        </a:rPr>
                        <a:t> NHIỆM VỤ</a:t>
                      </a:r>
                      <a:endParaRPr lang="en-US">
                        <a:solidFill>
                          <a:schemeClr val="accent3">
                            <a:lumMod val="50000"/>
                          </a:schemeClr>
                        </a:solidFill>
                        <a:latin typeface="Times New Roman" panose="02020603050405020304" pitchFamily="18" charset="0"/>
                        <a:cs typeface="Times New Roman" panose="02020603050405020304" pitchFamily="18" charset="0"/>
                      </a:endParaRPr>
                    </a:p>
                  </a:txBody>
                  <a:tcPr/>
                </a:tc>
                <a:tc>
                  <a:txBody>
                    <a:bodyPr/>
                    <a:lstStyle/>
                    <a:p>
                      <a:pPr algn="ctr"/>
                      <a:r>
                        <a:rPr lang="en-US" smtClean="0">
                          <a:latin typeface="Times New Roman" panose="02020603050405020304" pitchFamily="18" charset="0"/>
                          <a:cs typeface="Times New Roman" panose="02020603050405020304" pitchFamily="18" charset="0"/>
                        </a:rPr>
                        <a:t>NĂM</a:t>
                      </a:r>
                      <a:r>
                        <a:rPr lang="en-US" baseline="0" smtClean="0">
                          <a:latin typeface="Times New Roman" panose="02020603050405020304" pitchFamily="18" charset="0"/>
                          <a:cs typeface="Times New Roman" panose="02020603050405020304" pitchFamily="18" charset="0"/>
                        </a:rPr>
                        <a:t> </a:t>
                      </a:r>
                    </a:p>
                    <a:p>
                      <a:pPr algn="ctr"/>
                      <a:r>
                        <a:rPr lang="en-US" baseline="0" smtClean="0">
                          <a:latin typeface="Times New Roman" panose="02020603050405020304" pitchFamily="18" charset="0"/>
                          <a:cs typeface="Times New Roman" panose="02020603050405020304" pitchFamily="18" charset="0"/>
                        </a:rPr>
                        <a:t>THỰC HIỆN</a:t>
                      </a:r>
                      <a:endParaRPr lang="en-US">
                        <a:solidFill>
                          <a:schemeClr val="accent3">
                            <a:lumMod val="50000"/>
                          </a:schemeClr>
                        </a:solidFill>
                        <a:latin typeface="Times New Roman" panose="02020603050405020304" pitchFamily="18" charset="0"/>
                        <a:cs typeface="Times New Roman" panose="02020603050405020304" pitchFamily="18" charset="0"/>
                      </a:endParaRPr>
                    </a:p>
                  </a:txBody>
                  <a:tcPr/>
                </a:tc>
                <a:tc>
                  <a:txBody>
                    <a:bodyPr/>
                    <a:lstStyle/>
                    <a:p>
                      <a:pPr algn="ctr"/>
                      <a:r>
                        <a:rPr lang="en-US" smtClean="0">
                          <a:latin typeface="Times New Roman" panose="02020603050405020304" pitchFamily="18" charset="0"/>
                          <a:cs typeface="Times New Roman" panose="02020603050405020304" pitchFamily="18" charset="0"/>
                        </a:rPr>
                        <a:t>CƠ</a:t>
                      </a:r>
                      <a:r>
                        <a:rPr lang="en-US" baseline="0" smtClean="0">
                          <a:latin typeface="Times New Roman" panose="02020603050405020304" pitchFamily="18" charset="0"/>
                          <a:cs typeface="Times New Roman" panose="02020603050405020304" pitchFamily="18" charset="0"/>
                        </a:rPr>
                        <a:t> QUAN CHỦ TRÌ</a:t>
                      </a:r>
                      <a:endParaRPr lang="en-US">
                        <a:solidFill>
                          <a:schemeClr val="accent3">
                            <a:lumMod val="50000"/>
                          </a:schemeClr>
                        </a:solidFill>
                        <a:latin typeface="Times New Roman" panose="02020603050405020304" pitchFamily="18" charset="0"/>
                        <a:cs typeface="Times New Roman" panose="02020603050405020304" pitchFamily="18" charset="0"/>
                      </a:endParaRPr>
                    </a:p>
                  </a:txBody>
                  <a:tcPr/>
                </a:tc>
              </a:tr>
              <a:tr h="1307739">
                <a:tc>
                  <a:txBody>
                    <a:bodyPr/>
                    <a:lstStyle/>
                    <a:p>
                      <a:pPr algn="ctr">
                        <a:spcAft>
                          <a:spcPts val="0"/>
                        </a:spcAft>
                      </a:pPr>
                      <a:r>
                        <a:rPr lang="en-US" sz="2300">
                          <a:solidFill>
                            <a:srgbClr val="000000"/>
                          </a:solidFill>
                          <a:effectLst/>
                          <a:latin typeface="Times New Roman" panose="02020603050405020304" pitchFamily="18" charset="0"/>
                          <a:ea typeface="Times New Roman" panose="02020603050405020304" pitchFamily="18" charset="0"/>
                        </a:rPr>
                        <a:t>1</a:t>
                      </a:r>
                      <a:endParaRPr lang="en-US" sz="23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spcAft>
                          <a:spcPts val="0"/>
                        </a:spcAft>
                      </a:pPr>
                      <a:r>
                        <a:rPr lang="en-US" sz="2300">
                          <a:effectLst/>
                          <a:latin typeface="Times New Roman" panose="02020603050405020304" pitchFamily="18" charset="0"/>
                          <a:ea typeface="Times New Roman" panose="02020603050405020304" pitchFamily="18" charset="0"/>
                        </a:rPr>
                        <a:t>Nghiên cứu cải tiến máy dán ống HDPE đối với các ống kích cỡ khác nhau để phục vụ sản xuất kinh doanh của công ty</a:t>
                      </a:r>
                    </a:p>
                  </a:txBody>
                  <a:tcPr marL="68580" marR="68580" marT="0" marB="0"/>
                </a:tc>
                <a:tc>
                  <a:txBody>
                    <a:bodyPr/>
                    <a:lstStyle/>
                    <a:p>
                      <a:pPr algn="ctr">
                        <a:spcAft>
                          <a:spcPts val="0"/>
                        </a:spcAft>
                      </a:pPr>
                      <a:r>
                        <a:rPr lang="en-US" sz="2300">
                          <a:solidFill>
                            <a:srgbClr val="000000"/>
                          </a:solidFill>
                          <a:effectLst/>
                          <a:latin typeface="Times New Roman" panose="02020603050405020304" pitchFamily="18" charset="0"/>
                          <a:ea typeface="Times New Roman" panose="02020603050405020304" pitchFamily="18" charset="0"/>
                        </a:rPr>
                        <a:t>2015</a:t>
                      </a:r>
                      <a:endParaRPr lang="en-US" sz="23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spcAft>
                          <a:spcPts val="0"/>
                        </a:spcAft>
                      </a:pPr>
                      <a:r>
                        <a:rPr lang="en-US" sz="2300">
                          <a:effectLst/>
                          <a:latin typeface="Times New Roman" panose="02020603050405020304" pitchFamily="18" charset="0"/>
                          <a:ea typeface="Times New Roman" panose="02020603050405020304" pitchFamily="18" charset="0"/>
                        </a:rPr>
                        <a:t>Công ty Cổ phần Nhựa Thiếu niên Tiền phong</a:t>
                      </a:r>
                    </a:p>
                  </a:txBody>
                  <a:tcPr marL="68580" marR="68580" marT="0" marB="0"/>
                </a:tc>
              </a:tr>
              <a:tr h="914021">
                <a:tc>
                  <a:txBody>
                    <a:bodyPr/>
                    <a:lstStyle/>
                    <a:p>
                      <a:pPr algn="ctr">
                        <a:spcAft>
                          <a:spcPts val="0"/>
                        </a:spcAft>
                      </a:pPr>
                      <a:r>
                        <a:rPr lang="en-US" sz="2300">
                          <a:solidFill>
                            <a:srgbClr val="000000"/>
                          </a:solidFill>
                          <a:effectLst/>
                          <a:latin typeface="Times New Roman" panose="02020603050405020304" pitchFamily="18" charset="0"/>
                          <a:ea typeface="Times New Roman" panose="02020603050405020304" pitchFamily="18" charset="0"/>
                        </a:rPr>
                        <a:t>2</a:t>
                      </a:r>
                      <a:endParaRPr lang="en-US" sz="23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spcAft>
                          <a:spcPts val="0"/>
                        </a:spcAft>
                      </a:pPr>
                      <a:r>
                        <a:rPr lang="en-US" sz="2300">
                          <a:effectLst/>
                          <a:latin typeface="Times New Roman" panose="02020603050405020304" pitchFamily="18" charset="0"/>
                          <a:ea typeface="Times New Roman" panose="02020603050405020304" pitchFamily="18" charset="0"/>
                        </a:rPr>
                        <a:t>Nghiên cứu, thiết kế, chế tạo thiết bị thử khả năng chịu áp suất thủy tĩnh cho ống và phụ tùng HDPE có đường kính 1,2m đến 2m theo tiêu chuẩn quốc tế ISO 1167 và ISO 4427:2007</a:t>
                      </a:r>
                    </a:p>
                  </a:txBody>
                  <a:tcPr marL="68580" marR="68580" marT="0" marB="0"/>
                </a:tc>
                <a:tc>
                  <a:txBody>
                    <a:bodyPr/>
                    <a:lstStyle/>
                    <a:p>
                      <a:pPr algn="ctr">
                        <a:spcAft>
                          <a:spcPts val="0"/>
                        </a:spcAft>
                      </a:pPr>
                      <a:r>
                        <a:rPr lang="en-US" sz="2300">
                          <a:solidFill>
                            <a:srgbClr val="000000"/>
                          </a:solidFill>
                          <a:effectLst/>
                          <a:latin typeface="Times New Roman" panose="02020603050405020304" pitchFamily="18" charset="0"/>
                          <a:ea typeface="Times New Roman" panose="02020603050405020304" pitchFamily="18" charset="0"/>
                        </a:rPr>
                        <a:t>2015</a:t>
                      </a:r>
                      <a:endParaRPr lang="en-US" sz="23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spcAft>
                          <a:spcPts val="0"/>
                        </a:spcAft>
                      </a:pPr>
                      <a:r>
                        <a:rPr lang="en-US" sz="2300">
                          <a:effectLst/>
                          <a:latin typeface="Times New Roman" panose="02020603050405020304" pitchFamily="18" charset="0"/>
                          <a:ea typeface="Times New Roman" panose="02020603050405020304" pitchFamily="18" charset="0"/>
                        </a:rPr>
                        <a:t>Công ty Cổ phần Nhựa Thiếu niên Tiền phong</a:t>
                      </a:r>
                    </a:p>
                  </a:txBody>
                  <a:tcPr marL="68580" marR="68580" marT="0" marB="0"/>
                </a:tc>
              </a:tr>
            </a:tbl>
          </a:graphicData>
        </a:graphic>
      </p:graphicFrame>
    </p:spTree>
    <p:extLst>
      <p:ext uri="{BB962C8B-B14F-4D97-AF65-F5344CB8AC3E}">
        <p14:creationId xmlns:p14="http://schemas.microsoft.com/office/powerpoint/2010/main" val="2333952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76744"/>
            <a:ext cx="10972800" cy="932399"/>
          </a:xfrm>
        </p:spPr>
        <p:txBody>
          <a:bodyPr>
            <a:normAutofit fontScale="90000"/>
          </a:bodyPr>
          <a:lstStyle/>
          <a:p>
            <a:pPr algn="ctr"/>
            <a:r>
              <a:rPr lang="en-US" sz="3200" b="1" smtClean="0">
                <a:latin typeface="Times New Roman" panose="02020603050405020304" pitchFamily="18" charset="0"/>
                <a:cs typeface="Times New Roman" panose="02020603050405020304" pitchFamily="18" charset="0"/>
              </a:rPr>
              <a:t>MỘT VÀI NHẬN XÉT VÀ ĐỀ XUẤT </a:t>
            </a:r>
            <a:r>
              <a:rPr lang="en-US" sz="3200">
                <a:latin typeface="Times New Roman" panose="02020603050405020304" pitchFamily="18" charset="0"/>
                <a:cs typeface="Times New Roman" panose="02020603050405020304" pitchFamily="18" charset="0"/>
              </a:rPr>
              <a:t/>
            </a:r>
            <a:br>
              <a:rPr lang="en-US" sz="3200">
                <a:latin typeface="Times New Roman" panose="02020603050405020304" pitchFamily="18" charset="0"/>
                <a:cs typeface="Times New Roman" panose="02020603050405020304" pitchFamily="18" charset="0"/>
              </a:rPr>
            </a:br>
            <a:endParaRPr lang="en-US" sz="320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981" y="555538"/>
            <a:ext cx="2135336" cy="1423557"/>
          </a:xfrm>
          <a:prstGeom prst="rect">
            <a:avLst/>
          </a:prstGeom>
        </p:spPr>
      </p:pic>
      <p:sp>
        <p:nvSpPr>
          <p:cNvPr id="10" name="Content Placeholder 2"/>
          <p:cNvSpPr>
            <a:spLocks noGrp="1"/>
          </p:cNvSpPr>
          <p:nvPr>
            <p:ph idx="1"/>
          </p:nvPr>
        </p:nvSpPr>
        <p:spPr>
          <a:xfrm>
            <a:off x="256310" y="2277812"/>
            <a:ext cx="4918363" cy="4325112"/>
          </a:xfrm>
        </p:spPr>
        <p:txBody>
          <a:bodyPr/>
          <a:lstStyle/>
          <a:p>
            <a:pPr algn="just"/>
            <a:r>
              <a:rPr lang="en-US">
                <a:latin typeface="Times New Roman" panose="02020603050405020304" pitchFamily="18" charset="0"/>
                <a:cs typeface="Times New Roman" panose="02020603050405020304" pitchFamily="18" charset="0"/>
              </a:rPr>
              <a:t>Số lượng các nhiệm vụ </a:t>
            </a:r>
            <a:r>
              <a:rPr lang="pt-BR">
                <a:latin typeface="Times New Roman" panose="02020603050405020304" pitchFamily="18" charset="0"/>
                <a:cs typeface="Times New Roman" panose="02020603050405020304" pitchFamily="18" charset="0"/>
              </a:rPr>
              <a:t>KH&amp;CN thuộc lĩnh vực thiết kế, chế tạo cơ khí trong giai đoạn này chưa nhiều, mới chỉ giải quyết được một số vấn đề nhất định đã được định hướng trong nội dung hoạt động của </a:t>
            </a:r>
            <a:r>
              <a:rPr lang="pt-BR">
                <a:latin typeface="Times New Roman" panose="02020603050405020304" pitchFamily="18" charset="0"/>
                <a:cs typeface="Times New Roman" panose="02020603050405020304" pitchFamily="18" charset="0"/>
              </a:rPr>
              <a:t>Chương </a:t>
            </a:r>
            <a:r>
              <a:rPr lang="pt-BR" smtClean="0">
                <a:latin typeface="Times New Roman" panose="02020603050405020304" pitchFamily="18" charset="0"/>
                <a:cs typeface="Times New Roman" panose="02020603050405020304" pitchFamily="18" charset="0"/>
              </a:rPr>
              <a:t>trình</a:t>
            </a:r>
          </a:p>
          <a:p>
            <a:pPr algn="just"/>
            <a:endParaRPr lang="en-US">
              <a:latin typeface="Times New Roman" panose="02020603050405020304" pitchFamily="18" charset="0"/>
              <a:cs typeface="Times New Roman" panose="02020603050405020304" pitchFamily="18" charset="0"/>
            </a:endParaRPr>
          </a:p>
        </p:txBody>
      </p:sp>
      <p:sp>
        <p:nvSpPr>
          <p:cNvPr id="11" name="Content Placeholder 2"/>
          <p:cNvSpPr txBox="1">
            <a:spLocks/>
          </p:cNvSpPr>
          <p:nvPr/>
        </p:nvSpPr>
        <p:spPr>
          <a:xfrm>
            <a:off x="6262254" y="2330349"/>
            <a:ext cx="5614555" cy="3200691"/>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a:lstStyle>
          <a:p>
            <a:pPr algn="just"/>
            <a:r>
              <a:rPr lang="pt-BR">
                <a:solidFill>
                  <a:srgbClr val="FF0000"/>
                </a:solidFill>
                <a:latin typeface="Times New Roman" panose="02020603050405020304" pitchFamily="18" charset="0"/>
                <a:cs typeface="Times New Roman" panose="02020603050405020304" pitchFamily="18" charset="0"/>
              </a:rPr>
              <a:t>Trong thời gian tới, thành phố cần tiếp tục tập trung vào những nội dung đã được định hướng trong Chương trình để đặt hàng, lựa chọn những vấn đề có tính thời sự cao và đơn vị có năng lực phù hợp để giải quyết</a:t>
            </a:r>
            <a:endParaRPr lang="en-US">
              <a:solidFill>
                <a:srgbClr val="FF0000"/>
              </a:solidFill>
              <a:latin typeface="Times New Roman" panose="02020603050405020304" pitchFamily="18" charset="0"/>
              <a:cs typeface="Times New Roman" panose="02020603050405020304" pitchFamily="18" charset="0"/>
            </a:endParaRPr>
          </a:p>
        </p:txBody>
      </p:sp>
      <p:sp>
        <p:nvSpPr>
          <p:cNvPr id="12" name="Striped Right Arrow 11"/>
          <p:cNvSpPr/>
          <p:nvPr/>
        </p:nvSpPr>
        <p:spPr>
          <a:xfrm>
            <a:off x="5361710" y="3564083"/>
            <a:ext cx="1039091" cy="58189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4586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76744"/>
            <a:ext cx="10972800" cy="932399"/>
          </a:xfrm>
        </p:spPr>
        <p:txBody>
          <a:bodyPr>
            <a:normAutofit fontScale="90000"/>
          </a:bodyPr>
          <a:lstStyle/>
          <a:p>
            <a:pPr algn="ctr"/>
            <a:r>
              <a:rPr lang="en-US" sz="3200" b="1" smtClean="0">
                <a:latin typeface="Times New Roman" panose="02020603050405020304" pitchFamily="18" charset="0"/>
                <a:cs typeface="Times New Roman" panose="02020603050405020304" pitchFamily="18" charset="0"/>
              </a:rPr>
              <a:t>MỘT VÀI NHẬN XÉT VÀ ĐỀ XUẤT </a:t>
            </a:r>
            <a:r>
              <a:rPr lang="en-US" sz="3200">
                <a:latin typeface="Times New Roman" panose="02020603050405020304" pitchFamily="18" charset="0"/>
                <a:cs typeface="Times New Roman" panose="02020603050405020304" pitchFamily="18" charset="0"/>
              </a:rPr>
              <a:t/>
            </a:r>
            <a:br>
              <a:rPr lang="en-US" sz="3200">
                <a:latin typeface="Times New Roman" panose="02020603050405020304" pitchFamily="18" charset="0"/>
                <a:cs typeface="Times New Roman" panose="02020603050405020304" pitchFamily="18" charset="0"/>
              </a:rPr>
            </a:br>
            <a:endParaRPr lang="en-US" sz="320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463" y="613063"/>
            <a:ext cx="1651287" cy="1100858"/>
          </a:xfrm>
          <a:prstGeom prst="rect">
            <a:avLst/>
          </a:prstGeom>
        </p:spPr>
      </p:pic>
      <p:sp>
        <p:nvSpPr>
          <p:cNvPr id="10" name="Content Placeholder 2"/>
          <p:cNvSpPr>
            <a:spLocks noGrp="1"/>
          </p:cNvSpPr>
          <p:nvPr>
            <p:ph idx="1"/>
          </p:nvPr>
        </p:nvSpPr>
        <p:spPr>
          <a:xfrm>
            <a:off x="256310" y="2277812"/>
            <a:ext cx="4918363" cy="4325112"/>
          </a:xfrm>
        </p:spPr>
        <p:txBody>
          <a:bodyPr>
            <a:normAutofit lnSpcReduction="10000"/>
          </a:bodyPr>
          <a:lstStyle/>
          <a:p>
            <a:pPr algn="just"/>
            <a:r>
              <a:rPr lang="pt-BR" smtClean="0">
                <a:latin typeface="Times New Roman" panose="02020603050405020304" pitchFamily="18" charset="0"/>
                <a:cs typeface="Times New Roman" panose="02020603050405020304" pitchFamily="18" charset="0"/>
              </a:rPr>
              <a:t>Hầu hết các nhiệm vụ đều do trường</a:t>
            </a:r>
            <a:r>
              <a:rPr lang="pt-BR">
                <a:latin typeface="Times New Roman" panose="02020603050405020304" pitchFamily="18" charset="0"/>
                <a:cs typeface="Times New Roman" panose="02020603050405020304" pitchFamily="18" charset="0"/>
              </a:rPr>
              <a:t>, viện nghiên cứu giải quyết, chỉ có 2 nhiệm vụ thực hiện trong năm 2015 đang trong quá trình xét duyệt là </a:t>
            </a:r>
            <a:r>
              <a:rPr lang="pt-BR">
                <a:latin typeface="Times New Roman" panose="02020603050405020304" pitchFamily="18" charset="0"/>
                <a:cs typeface="Times New Roman" panose="02020603050405020304" pitchFamily="18" charset="0"/>
              </a:rPr>
              <a:t>do </a:t>
            </a:r>
            <a:r>
              <a:rPr lang="pt-BR" smtClean="0">
                <a:latin typeface="Times New Roman" panose="02020603050405020304" pitchFamily="18" charset="0"/>
                <a:cs typeface="Times New Roman" panose="02020603050405020304" pitchFamily="18" charset="0"/>
              </a:rPr>
              <a:t>DN </a:t>
            </a:r>
            <a:r>
              <a:rPr lang="pt-BR">
                <a:latin typeface="Times New Roman" panose="02020603050405020304" pitchFamily="18" charset="0"/>
                <a:cs typeface="Times New Roman" panose="02020603050405020304" pitchFamily="18" charset="0"/>
              </a:rPr>
              <a:t>chủ trì </a:t>
            </a:r>
            <a:r>
              <a:rPr lang="pt-BR">
                <a:latin typeface="Times New Roman" panose="02020603050405020304" pitchFamily="18" charset="0"/>
                <a:cs typeface="Times New Roman" panose="02020603050405020304" pitchFamily="18" charset="0"/>
              </a:rPr>
              <a:t>thực </a:t>
            </a:r>
            <a:r>
              <a:rPr lang="pt-BR" smtClean="0">
                <a:latin typeface="Times New Roman" panose="02020603050405020304" pitchFamily="18" charset="0"/>
                <a:cs typeface="Times New Roman" panose="02020603050405020304" pitchFamily="18" charset="0"/>
              </a:rPr>
              <a:t>hiện =&gt; khả </a:t>
            </a:r>
            <a:r>
              <a:rPr lang="pt-BR">
                <a:latin typeface="Times New Roman" panose="02020603050405020304" pitchFamily="18" charset="0"/>
                <a:cs typeface="Times New Roman" panose="02020603050405020304" pitchFamily="18" charset="0"/>
              </a:rPr>
              <a:t>năng ứng dụng kết quả nghiên cứu vào thực tế chưa thực sự cao, chưa gắn kết chặt chẽ được mối quan hệ giữa các nhà khoa học </a:t>
            </a:r>
            <a:r>
              <a:rPr lang="pt-BR">
                <a:latin typeface="Times New Roman" panose="02020603050405020304" pitchFamily="18" charset="0"/>
                <a:cs typeface="Times New Roman" panose="02020603050405020304" pitchFamily="18" charset="0"/>
              </a:rPr>
              <a:t>và </a:t>
            </a:r>
            <a:r>
              <a:rPr lang="pt-BR" smtClean="0">
                <a:latin typeface="Times New Roman" panose="02020603050405020304" pitchFamily="18" charset="0"/>
                <a:cs typeface="Times New Roman" panose="02020603050405020304" pitchFamily="18" charset="0"/>
              </a:rPr>
              <a:t>DN</a:t>
            </a:r>
            <a:endParaRPr lang="en-US">
              <a:latin typeface="Times New Roman" panose="02020603050405020304" pitchFamily="18" charset="0"/>
              <a:cs typeface="Times New Roman" panose="02020603050405020304" pitchFamily="18" charset="0"/>
            </a:endParaRPr>
          </a:p>
        </p:txBody>
      </p:sp>
      <p:sp>
        <p:nvSpPr>
          <p:cNvPr id="11" name="Content Placeholder 2"/>
          <p:cNvSpPr txBox="1">
            <a:spLocks/>
          </p:cNvSpPr>
          <p:nvPr/>
        </p:nvSpPr>
        <p:spPr>
          <a:xfrm>
            <a:off x="6411192" y="2272824"/>
            <a:ext cx="5614555" cy="3102061"/>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a:lstStyle>
          <a:p>
            <a:pPr algn="just"/>
            <a:r>
              <a:rPr lang="pt-BR">
                <a:solidFill>
                  <a:srgbClr val="FF0000"/>
                </a:solidFill>
                <a:latin typeface="Times New Roman" panose="02020603050405020304" pitchFamily="18" charset="0"/>
                <a:cs typeface="Times New Roman" panose="02020603050405020304" pitchFamily="18" charset="0"/>
              </a:rPr>
              <a:t>Vì vậy trong giai đoạn tiếp theo, giai đoạn 2016 - 2020, thành phố cần khuyến khích và có giải pháp để gắn kết chặt chẽ mối quan hệ giữa các nhà khoa học và doanh nghiệp hơn nữa.  </a:t>
            </a:r>
            <a:endParaRPr lang="en-US">
              <a:solidFill>
                <a:srgbClr val="FF0000"/>
              </a:solidFill>
              <a:latin typeface="Times New Roman" panose="02020603050405020304" pitchFamily="18" charset="0"/>
              <a:cs typeface="Times New Roman" panose="02020603050405020304" pitchFamily="18" charset="0"/>
            </a:endParaRPr>
          </a:p>
        </p:txBody>
      </p:sp>
      <p:sp>
        <p:nvSpPr>
          <p:cNvPr id="12" name="Striped Right Arrow 11"/>
          <p:cNvSpPr/>
          <p:nvPr/>
        </p:nvSpPr>
        <p:spPr>
          <a:xfrm>
            <a:off x="5372101" y="3709555"/>
            <a:ext cx="1039091" cy="58189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6544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98" y="1505991"/>
            <a:ext cx="5378331" cy="3585554"/>
          </a:xfrm>
          <a:prstGeom prst="rect">
            <a:avLst/>
          </a:prstGeom>
        </p:spPr>
      </p:pic>
      <p:sp>
        <p:nvSpPr>
          <p:cNvPr id="7" name="Content Placeholder 2"/>
          <p:cNvSpPr>
            <a:spLocks noGrp="1"/>
          </p:cNvSpPr>
          <p:nvPr>
            <p:ph idx="1"/>
          </p:nvPr>
        </p:nvSpPr>
        <p:spPr>
          <a:xfrm>
            <a:off x="4499262" y="2398361"/>
            <a:ext cx="7363691" cy="4325112"/>
          </a:xfrm>
        </p:spPr>
        <p:txBody>
          <a:bodyPr/>
          <a:lstStyle/>
          <a:p>
            <a:pPr marL="109728" indent="0" algn="ctr">
              <a:buNone/>
            </a:pPr>
            <a:r>
              <a:rPr lang="en-US" sz="7200" b="1" smtClean="0"/>
              <a:t>TRÂN TRỌNG CẢM ƠN </a:t>
            </a:r>
            <a:endParaRPr lang="en-US" sz="7200" b="1" smtClean="0"/>
          </a:p>
          <a:p>
            <a:endParaRPr lang="en-US"/>
          </a:p>
        </p:txBody>
      </p:sp>
    </p:spTree>
    <p:extLst>
      <p:ext uri="{BB962C8B-B14F-4D97-AF65-F5344CB8AC3E}">
        <p14:creationId xmlns:p14="http://schemas.microsoft.com/office/powerpoint/2010/main" val="424014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4464" y="1804554"/>
            <a:ext cx="11447317" cy="4856019"/>
          </a:xfrm>
        </p:spPr>
        <p:txBody>
          <a:bodyPr>
            <a:normAutofit fontScale="92500" lnSpcReduction="10000"/>
          </a:bodyPr>
          <a:lstStyle/>
          <a:p>
            <a:pPr>
              <a:lnSpc>
                <a:spcPct val="150000"/>
              </a:lnSpc>
            </a:pPr>
            <a:r>
              <a:rPr lang="en-US" err="1" smtClean="0">
                <a:latin typeface="Times New Roman" panose="02020603050405020304" pitchFamily="18" charset="0"/>
                <a:cs typeface="Times New Roman" panose="02020603050405020304" pitchFamily="18" charset="0"/>
              </a:rPr>
              <a:t>Hiện</a:t>
            </a:r>
            <a:r>
              <a:rPr lang="en-US" smtClean="0">
                <a:latin typeface="Times New Roman" panose="02020603050405020304" pitchFamily="18" charset="0"/>
                <a:cs typeface="Times New Roman" panose="02020603050405020304" pitchFamily="18" charset="0"/>
              </a:rPr>
              <a:t> </a:t>
            </a:r>
            <a:r>
              <a:rPr lang="en-US" err="1" smtClean="0">
                <a:latin typeface="Times New Roman" panose="02020603050405020304" pitchFamily="18" charset="0"/>
                <a:cs typeface="Times New Roman" panose="02020603050405020304" pitchFamily="18" charset="0"/>
              </a:rPr>
              <a:t>trạng</a:t>
            </a:r>
            <a:r>
              <a:rPr lang="en-US" smtClean="0">
                <a:latin typeface="Times New Roman" panose="02020603050405020304" pitchFamily="18" charset="0"/>
                <a:cs typeface="Times New Roman" panose="02020603050405020304" pitchFamily="18" charset="0"/>
              </a:rPr>
              <a:t> </a:t>
            </a:r>
            <a:r>
              <a:rPr lang="en-US" err="1" smtClean="0">
                <a:latin typeface="Times New Roman" panose="02020603050405020304" pitchFamily="18" charset="0"/>
                <a:cs typeface="Times New Roman" panose="02020603050405020304" pitchFamily="18" charset="0"/>
              </a:rPr>
              <a:t>công</a:t>
            </a:r>
            <a:r>
              <a:rPr lang="en-US" smtClean="0">
                <a:latin typeface="Times New Roman" panose="02020603050405020304" pitchFamily="18" charset="0"/>
                <a:cs typeface="Times New Roman" panose="02020603050405020304" pitchFamily="18" charset="0"/>
              </a:rPr>
              <a:t> </a:t>
            </a:r>
            <a:r>
              <a:rPr lang="en-US" err="1" smtClean="0">
                <a:latin typeface="Times New Roman" panose="02020603050405020304" pitchFamily="18" charset="0"/>
                <a:cs typeface="Times New Roman" panose="02020603050405020304" pitchFamily="18" charset="0"/>
              </a:rPr>
              <a:t>nghệ</a:t>
            </a:r>
            <a:r>
              <a:rPr lang="en-US" smtClean="0">
                <a:latin typeface="Times New Roman" panose="02020603050405020304" pitchFamily="18" charset="0"/>
                <a:cs typeface="Times New Roman" panose="02020603050405020304" pitchFamily="18" charset="0"/>
              </a:rPr>
              <a:t> </a:t>
            </a:r>
            <a:r>
              <a:rPr lang="en-US" err="1" smtClean="0">
                <a:latin typeface="Times New Roman" panose="02020603050405020304" pitchFamily="18" charset="0"/>
                <a:cs typeface="Times New Roman" panose="02020603050405020304" pitchFamily="18" charset="0"/>
              </a:rPr>
              <a:t>trong</a:t>
            </a:r>
            <a:r>
              <a:rPr lang="en-US" smtClean="0">
                <a:latin typeface="Times New Roman" panose="02020603050405020304" pitchFamily="18" charset="0"/>
                <a:cs typeface="Times New Roman" panose="02020603050405020304" pitchFamily="18" charset="0"/>
              </a:rPr>
              <a:t> </a:t>
            </a:r>
            <a:r>
              <a:rPr lang="en-US" err="1" smtClean="0">
                <a:latin typeface="Times New Roman" panose="02020603050405020304" pitchFamily="18" charset="0"/>
                <a:cs typeface="Times New Roman" panose="02020603050405020304" pitchFamily="18" charset="0"/>
              </a:rPr>
              <a:t>lĩnh</a:t>
            </a:r>
            <a:r>
              <a:rPr lang="en-US" smtClean="0">
                <a:latin typeface="Times New Roman" panose="02020603050405020304" pitchFamily="18" charset="0"/>
                <a:cs typeface="Times New Roman" panose="02020603050405020304" pitchFamily="18" charset="0"/>
              </a:rPr>
              <a:t> </a:t>
            </a:r>
            <a:r>
              <a:rPr lang="en-US" err="1" smtClean="0">
                <a:latin typeface="Times New Roman" panose="02020603050405020304" pitchFamily="18" charset="0"/>
                <a:cs typeface="Times New Roman" panose="02020603050405020304" pitchFamily="18" charset="0"/>
              </a:rPr>
              <a:t>vực</a:t>
            </a:r>
            <a:r>
              <a:rPr lang="en-US" smtClean="0">
                <a:latin typeface="Times New Roman" panose="02020603050405020304" pitchFamily="18" charset="0"/>
                <a:cs typeface="Times New Roman" panose="02020603050405020304" pitchFamily="18" charset="0"/>
              </a:rPr>
              <a:t> </a:t>
            </a:r>
            <a:r>
              <a:rPr lang="en-US" err="1" smtClean="0">
                <a:latin typeface="Times New Roman" panose="02020603050405020304" pitchFamily="18" charset="0"/>
                <a:cs typeface="Times New Roman" panose="02020603050405020304" pitchFamily="18" charset="0"/>
              </a:rPr>
              <a:t>cơ</a:t>
            </a:r>
            <a:r>
              <a:rPr lang="en-US" smtClean="0">
                <a:latin typeface="Times New Roman" panose="02020603050405020304" pitchFamily="18" charset="0"/>
                <a:cs typeface="Times New Roman" panose="02020603050405020304" pitchFamily="18" charset="0"/>
              </a:rPr>
              <a:t> </a:t>
            </a:r>
            <a:r>
              <a:rPr lang="en-US" err="1" smtClean="0">
                <a:latin typeface="Times New Roman" panose="02020603050405020304" pitchFamily="18" charset="0"/>
                <a:cs typeface="Times New Roman" panose="02020603050405020304" pitchFamily="18" charset="0"/>
              </a:rPr>
              <a:t>khí</a:t>
            </a:r>
            <a:r>
              <a:rPr lang="en-US" smtClean="0">
                <a:latin typeface="Times New Roman" panose="02020603050405020304" pitchFamily="18" charset="0"/>
                <a:cs typeface="Times New Roman" panose="02020603050405020304" pitchFamily="18" charset="0"/>
              </a:rPr>
              <a:t> (</a:t>
            </a:r>
            <a:r>
              <a:rPr lang="en-US" i="1" err="1" smtClean="0">
                <a:latin typeface="Times New Roman" panose="02020603050405020304" pitchFamily="18" charset="0"/>
                <a:cs typeface="Times New Roman" panose="02020603050405020304" pitchFamily="18" charset="0"/>
              </a:rPr>
              <a:t>theo</a:t>
            </a:r>
            <a:r>
              <a:rPr lang="en-US" i="1" smtClean="0">
                <a:latin typeface="Times New Roman" panose="02020603050405020304" pitchFamily="18" charset="0"/>
                <a:cs typeface="Times New Roman" panose="02020603050405020304" pitchFamily="18" charset="0"/>
              </a:rPr>
              <a:t> </a:t>
            </a:r>
            <a:r>
              <a:rPr lang="en-US" i="1" err="1" smtClean="0">
                <a:latin typeface="Times New Roman" panose="02020603050405020304" pitchFamily="18" charset="0"/>
                <a:cs typeface="Times New Roman" panose="02020603050405020304" pitchFamily="18" charset="0"/>
              </a:rPr>
              <a:t>đánh</a:t>
            </a:r>
            <a:r>
              <a:rPr lang="en-US" i="1" smtClean="0">
                <a:latin typeface="Times New Roman" panose="02020603050405020304" pitchFamily="18" charset="0"/>
                <a:cs typeface="Times New Roman" panose="02020603050405020304" pitchFamily="18" charset="0"/>
              </a:rPr>
              <a:t> </a:t>
            </a:r>
            <a:r>
              <a:rPr lang="en-US" i="1" err="1" smtClean="0">
                <a:latin typeface="Times New Roman" panose="02020603050405020304" pitchFamily="18" charset="0"/>
                <a:cs typeface="Times New Roman" panose="02020603050405020304" pitchFamily="18" charset="0"/>
              </a:rPr>
              <a:t>giá</a:t>
            </a:r>
            <a:r>
              <a:rPr lang="en-US" i="1" smtClean="0">
                <a:latin typeface="Times New Roman" panose="02020603050405020304" pitchFamily="18" charset="0"/>
                <a:cs typeface="Times New Roman" panose="02020603050405020304" pitchFamily="18" charset="0"/>
              </a:rPr>
              <a:t> </a:t>
            </a:r>
            <a:r>
              <a:rPr lang="en-US" i="1" err="1" smtClean="0">
                <a:latin typeface="Times New Roman" panose="02020603050405020304" pitchFamily="18" charset="0"/>
                <a:cs typeface="Times New Roman" panose="02020603050405020304" pitchFamily="18" charset="0"/>
              </a:rPr>
              <a:t>của</a:t>
            </a:r>
            <a:r>
              <a:rPr lang="en-US" i="1" smtClean="0">
                <a:latin typeface="Times New Roman" panose="02020603050405020304" pitchFamily="18" charset="0"/>
                <a:cs typeface="Times New Roman" panose="02020603050405020304" pitchFamily="18" charset="0"/>
              </a:rPr>
              <a:t> </a:t>
            </a:r>
            <a:r>
              <a:rPr lang="en-US" i="1" err="1" smtClean="0">
                <a:latin typeface="Times New Roman" panose="02020603050405020304" pitchFamily="18" charset="0"/>
                <a:cs typeface="Times New Roman" panose="02020603050405020304" pitchFamily="18" charset="0"/>
              </a:rPr>
              <a:t>đề</a:t>
            </a:r>
            <a:r>
              <a:rPr lang="en-US" i="1" smtClean="0">
                <a:latin typeface="Times New Roman" panose="02020603050405020304" pitchFamily="18" charset="0"/>
                <a:cs typeface="Times New Roman" panose="02020603050405020304" pitchFamily="18" charset="0"/>
              </a:rPr>
              <a:t> </a:t>
            </a:r>
            <a:r>
              <a:rPr lang="en-US" i="1" err="1" smtClean="0">
                <a:latin typeface="Times New Roman" panose="02020603050405020304" pitchFamily="18" charset="0"/>
                <a:cs typeface="Times New Roman" panose="02020603050405020304" pitchFamily="18" charset="0"/>
              </a:rPr>
              <a:t>án</a:t>
            </a:r>
            <a:r>
              <a:rPr lang="en-US" i="1" smtClean="0">
                <a:latin typeface="Times New Roman" panose="02020603050405020304" pitchFamily="18" charset="0"/>
                <a:cs typeface="Times New Roman" panose="02020603050405020304" pitchFamily="18" charset="0"/>
              </a:rPr>
              <a:t> ĐMCN Tp. </a:t>
            </a:r>
            <a:r>
              <a:rPr lang="en-US" i="1" err="1" smtClean="0">
                <a:latin typeface="Times New Roman" panose="02020603050405020304" pitchFamily="18" charset="0"/>
                <a:cs typeface="Times New Roman" panose="02020603050405020304" pitchFamily="18" charset="0"/>
              </a:rPr>
              <a:t>Hải</a:t>
            </a:r>
            <a:r>
              <a:rPr lang="en-US" i="1" smtClean="0">
                <a:latin typeface="Times New Roman" panose="02020603050405020304" pitchFamily="18" charset="0"/>
                <a:cs typeface="Times New Roman" panose="02020603050405020304" pitchFamily="18" charset="0"/>
              </a:rPr>
              <a:t> </a:t>
            </a:r>
            <a:r>
              <a:rPr lang="en-US" i="1" err="1" smtClean="0">
                <a:latin typeface="Times New Roman" panose="02020603050405020304" pitchFamily="18" charset="0"/>
                <a:cs typeface="Times New Roman" panose="02020603050405020304" pitchFamily="18" charset="0"/>
              </a:rPr>
              <a:t>Phòng</a:t>
            </a:r>
            <a:r>
              <a:rPr lang="en-US" i="1" smtClean="0">
                <a:latin typeface="Times New Roman" panose="02020603050405020304" pitchFamily="18" charset="0"/>
                <a:cs typeface="Times New Roman" panose="02020603050405020304" pitchFamily="18" charset="0"/>
              </a:rPr>
              <a:t> </a:t>
            </a:r>
            <a:r>
              <a:rPr lang="en-US" i="1" err="1" smtClean="0">
                <a:latin typeface="Times New Roman" panose="02020603050405020304" pitchFamily="18" charset="0"/>
                <a:cs typeface="Times New Roman" panose="02020603050405020304" pitchFamily="18" charset="0"/>
              </a:rPr>
              <a:t>đến</a:t>
            </a:r>
            <a:r>
              <a:rPr lang="en-US" i="1" smtClean="0">
                <a:latin typeface="Times New Roman" panose="02020603050405020304" pitchFamily="18" charset="0"/>
                <a:cs typeface="Times New Roman" panose="02020603050405020304" pitchFamily="18" charset="0"/>
              </a:rPr>
              <a:t> </a:t>
            </a:r>
            <a:r>
              <a:rPr lang="en-US" i="1" err="1" smtClean="0">
                <a:latin typeface="Times New Roman" panose="02020603050405020304" pitchFamily="18" charset="0"/>
                <a:cs typeface="Times New Roman" panose="02020603050405020304" pitchFamily="18" charset="0"/>
              </a:rPr>
              <a:t>năm</a:t>
            </a:r>
            <a:r>
              <a:rPr lang="en-US" i="1" smtClean="0">
                <a:latin typeface="Times New Roman" panose="02020603050405020304" pitchFamily="18" charset="0"/>
                <a:cs typeface="Times New Roman" panose="02020603050405020304" pitchFamily="18" charset="0"/>
              </a:rPr>
              <a:t> 2020</a:t>
            </a:r>
            <a:r>
              <a:rPr lang="en-US" smtClean="0">
                <a:latin typeface="Times New Roman" panose="02020603050405020304" pitchFamily="18" charset="0"/>
                <a:cs typeface="Times New Roman" panose="02020603050405020304" pitchFamily="18" charset="0"/>
              </a:rPr>
              <a:t>).</a:t>
            </a:r>
          </a:p>
          <a:p>
            <a:pPr>
              <a:lnSpc>
                <a:spcPct val="150000"/>
              </a:lnSpc>
            </a:pPr>
            <a:r>
              <a:rPr lang="vi-VN">
                <a:latin typeface="Times New Roman" panose="02020603050405020304" pitchFamily="18" charset="0"/>
                <a:cs typeface="Times New Roman" panose="02020603050405020304" pitchFamily="18" charset="0"/>
              </a:rPr>
              <a:t>Một vài nét về thực trạng hoạt động nghiên cứu khoa học và phát triển công nghệ trong lĩnh vực cơ khí giai đoạn </a:t>
            </a:r>
            <a:r>
              <a:rPr lang="vi-VN" smtClean="0">
                <a:latin typeface="Times New Roman" panose="02020603050405020304" pitchFamily="18" charset="0"/>
                <a:cs typeface="Times New Roman" panose="02020603050405020304" pitchFamily="18" charset="0"/>
              </a:rPr>
              <a:t>1996-2012</a:t>
            </a:r>
            <a:r>
              <a:rPr lang="en-US" smtClean="0">
                <a:latin typeface="Times New Roman" panose="02020603050405020304" pitchFamily="18" charset="0"/>
                <a:cs typeface="Times New Roman" panose="02020603050405020304" pitchFamily="18" charset="0"/>
              </a:rPr>
              <a:t>.</a:t>
            </a:r>
          </a:p>
          <a:p>
            <a:pPr>
              <a:lnSpc>
                <a:spcPct val="150000"/>
              </a:lnSpc>
            </a:pPr>
            <a:r>
              <a:rPr lang="vi-VN">
                <a:latin typeface="Times New Roman" panose="02020603050405020304" pitchFamily="18" charset="0"/>
                <a:cs typeface="Times New Roman" panose="02020603050405020304" pitchFamily="18" charset="0"/>
              </a:rPr>
              <a:t>Định hướng hoạt động nghiên cứu ứng dụng khoa học và công nghệ trong lĩnh vực thiết kết, gia công cơ khí thành phố Hải Phòng đến năm </a:t>
            </a:r>
            <a:r>
              <a:rPr lang="vi-VN" smtClean="0">
                <a:latin typeface="Times New Roman" panose="02020603050405020304" pitchFamily="18" charset="0"/>
                <a:cs typeface="Times New Roman" panose="02020603050405020304" pitchFamily="18" charset="0"/>
              </a:rPr>
              <a:t>2020</a:t>
            </a:r>
            <a:r>
              <a:rPr lang="en-US" smtClean="0">
                <a:latin typeface="Times New Roman" panose="02020603050405020304" pitchFamily="18" charset="0"/>
                <a:cs typeface="Times New Roman" panose="02020603050405020304" pitchFamily="18" charset="0"/>
              </a:rPr>
              <a:t>.</a:t>
            </a:r>
          </a:p>
          <a:p>
            <a:pPr>
              <a:lnSpc>
                <a:spcPct val="150000"/>
              </a:lnSpc>
            </a:pPr>
            <a:r>
              <a:rPr lang="vi-VN" smtClean="0">
                <a:latin typeface="Times New Roman" panose="02020603050405020304" pitchFamily="18" charset="0"/>
                <a:cs typeface="Times New Roman" panose="02020603050405020304" pitchFamily="18" charset="0"/>
              </a:rPr>
              <a:t>Một số nhiệm vụ </a:t>
            </a:r>
            <a:r>
              <a:rPr lang="en-US" smtClean="0">
                <a:latin typeface="Times New Roman" panose="02020603050405020304" pitchFamily="18" charset="0"/>
                <a:cs typeface="Times New Roman" panose="02020603050405020304" pitchFamily="18" charset="0"/>
              </a:rPr>
              <a:t>đang được </a:t>
            </a:r>
            <a:r>
              <a:rPr lang="vi-VN" smtClean="0">
                <a:latin typeface="Times New Roman" panose="02020603050405020304" pitchFamily="18" charset="0"/>
                <a:cs typeface="Times New Roman" panose="02020603050405020304" pitchFamily="18" charset="0"/>
              </a:rPr>
              <a:t>nghiên cứu trong lĩnh vực thiết kế, gia công cơ khí giai đoạn 2013 - 2015</a:t>
            </a:r>
            <a:endParaRPr lang="en-US" smtClean="0">
              <a:latin typeface="Times New Roman" panose="02020603050405020304" pitchFamily="18" charset="0"/>
              <a:cs typeface="Times New Roman" panose="02020603050405020304" pitchFamily="18" charset="0"/>
            </a:endParaRPr>
          </a:p>
          <a:p>
            <a:pPr marL="109728" indent="0">
              <a:buNone/>
            </a:pPr>
            <a:endParaRPr lang="en-US">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a:xfrm>
            <a:off x="609600" y="737754"/>
            <a:ext cx="10972800" cy="1066800"/>
          </a:xfrm>
        </p:spPr>
        <p:txBody>
          <a:bodyPr>
            <a:normAutofit/>
          </a:bodyPr>
          <a:lstStyle/>
          <a:p>
            <a:r>
              <a:rPr lang="en-US" sz="3200" b="1" smtClean="0">
                <a:latin typeface="Times New Roman" panose="02020603050405020304" pitchFamily="18" charset="0"/>
                <a:cs typeface="Times New Roman" panose="02020603050405020304" pitchFamily="18" charset="0"/>
              </a:rPr>
              <a:t>GIỚI THIỆU CHUNG</a:t>
            </a:r>
            <a:endParaRPr lang="en-US" sz="3200" b="1">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0713" y="5757142"/>
            <a:ext cx="1651287" cy="1100858"/>
          </a:xfrm>
          <a:prstGeom prst="rect">
            <a:avLst/>
          </a:prstGeom>
        </p:spPr>
      </p:pic>
    </p:spTree>
    <p:extLst>
      <p:ext uri="{BB962C8B-B14F-4D97-AF65-F5344CB8AC3E}">
        <p14:creationId xmlns:p14="http://schemas.microsoft.com/office/powerpoint/2010/main" val="1851896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41664"/>
            <a:ext cx="10972800" cy="1066800"/>
          </a:xfrm>
        </p:spPr>
        <p:txBody>
          <a:bodyPr>
            <a:normAutofit/>
          </a:bodyPr>
          <a:lstStyle/>
          <a:p>
            <a:pPr algn="ctr"/>
            <a:r>
              <a:rPr lang="en-US" sz="3100" b="1" smtClean="0">
                <a:latin typeface="Times New Roman" panose="02020603050405020304" pitchFamily="18" charset="0"/>
                <a:cs typeface="Times New Roman" panose="02020603050405020304" pitchFamily="18" charset="0"/>
              </a:rPr>
              <a:t>HIỆN TRẠNG CÔNG NGHỆ TRONG LĨNH VỰC CƠ KHÍ </a:t>
            </a:r>
            <a:r>
              <a:rPr lang="en-US" sz="3100" smtClean="0">
                <a:latin typeface="Times New Roman" panose="02020603050405020304" pitchFamily="18" charset="0"/>
                <a:cs typeface="Times New Roman" panose="02020603050405020304" pitchFamily="18" charset="0"/>
              </a:rPr>
              <a:t/>
            </a:r>
            <a:br>
              <a:rPr lang="en-US" sz="3100" smtClean="0">
                <a:latin typeface="Times New Roman" panose="02020603050405020304" pitchFamily="18" charset="0"/>
                <a:cs typeface="Times New Roman" panose="02020603050405020304" pitchFamily="18" charset="0"/>
              </a:rPr>
            </a:br>
            <a:r>
              <a:rPr lang="en-US" sz="2400" smtClean="0">
                <a:latin typeface="Times New Roman" panose="02020603050405020304" pitchFamily="18" charset="0"/>
                <a:cs typeface="Times New Roman" panose="02020603050405020304" pitchFamily="18" charset="0"/>
              </a:rPr>
              <a:t>(</a:t>
            </a:r>
            <a:r>
              <a:rPr lang="en-US" sz="2400" i="1" err="1">
                <a:latin typeface="Times New Roman" panose="02020603050405020304" pitchFamily="18" charset="0"/>
                <a:cs typeface="Times New Roman" panose="02020603050405020304" pitchFamily="18" charset="0"/>
              </a:rPr>
              <a:t>theo</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đánh</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giá</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của</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đề</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án</a:t>
            </a:r>
            <a:r>
              <a:rPr lang="en-US" sz="2400" i="1">
                <a:latin typeface="Times New Roman" panose="02020603050405020304" pitchFamily="18" charset="0"/>
                <a:cs typeface="Times New Roman" panose="02020603050405020304" pitchFamily="18" charset="0"/>
              </a:rPr>
              <a:t> ĐMCN Tp. </a:t>
            </a:r>
            <a:r>
              <a:rPr lang="en-US" sz="2400" i="1" err="1">
                <a:latin typeface="Times New Roman" panose="02020603050405020304" pitchFamily="18" charset="0"/>
                <a:cs typeface="Times New Roman" panose="02020603050405020304" pitchFamily="18" charset="0"/>
              </a:rPr>
              <a:t>Hải</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Phòng</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đến</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năm</a:t>
            </a:r>
            <a:r>
              <a:rPr lang="en-US" sz="2400" i="1">
                <a:latin typeface="Times New Roman" panose="02020603050405020304" pitchFamily="18" charset="0"/>
                <a:cs typeface="Times New Roman" panose="02020603050405020304" pitchFamily="18" charset="0"/>
              </a:rPr>
              <a:t> 2020</a:t>
            </a:r>
            <a:r>
              <a:rPr lang="en-US" sz="2400" smtClean="0">
                <a:latin typeface="Times New Roman" panose="02020603050405020304" pitchFamily="18" charset="0"/>
                <a:cs typeface="Times New Roman" panose="02020603050405020304" pitchFamily="18" charset="0"/>
              </a:rPr>
              <a:t>)</a:t>
            </a:r>
            <a:endParaRPr lang="en-US" sz="3200">
              <a:latin typeface="Times New Roman" panose="02020603050405020304" pitchFamily="18" charset="0"/>
              <a:cs typeface="Times New Roman" panose="02020603050405020304" pitchFamily="18"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931568054"/>
              </p:ext>
            </p:extLst>
          </p:nvPr>
        </p:nvGraphicFramePr>
        <p:xfrm>
          <a:off x="181880" y="1612684"/>
          <a:ext cx="12306300" cy="52453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p:cNvSpPr txBox="1"/>
          <p:nvPr/>
        </p:nvSpPr>
        <p:spPr>
          <a:xfrm>
            <a:off x="1693718" y="2302317"/>
            <a:ext cx="2192482" cy="461665"/>
          </a:xfrm>
          <a:prstGeom prst="rect">
            <a:avLst/>
          </a:prstGeom>
          <a:noFill/>
        </p:spPr>
        <p:txBody>
          <a:bodyPr wrap="square" rtlCol="0">
            <a:spAutoFit/>
          </a:bodyPr>
          <a:lstStyle/>
          <a:p>
            <a:pPr algn="ctr"/>
            <a:r>
              <a:rPr lang="en-US" sz="2400" b="1" smtClean="0">
                <a:latin typeface="Times New Roman" panose="02020603050405020304" pitchFamily="18" charset="0"/>
                <a:cs typeface="Times New Roman" panose="02020603050405020304" pitchFamily="18" charset="0"/>
              </a:rPr>
              <a:t>ĐIỂM MẠNH</a:t>
            </a:r>
            <a:endParaRPr lang="en-US" sz="2400" b="1">
              <a:latin typeface="Times New Roman" panose="02020603050405020304" pitchFamily="18" charset="0"/>
              <a:cs typeface="Times New Roman" panose="02020603050405020304" pitchFamily="18" charset="0"/>
            </a:endParaRPr>
          </a:p>
        </p:txBody>
      </p:sp>
      <p:sp>
        <p:nvSpPr>
          <p:cNvPr id="11" name="TextBox 10"/>
          <p:cNvSpPr txBox="1"/>
          <p:nvPr/>
        </p:nvSpPr>
        <p:spPr>
          <a:xfrm>
            <a:off x="8614063" y="2312708"/>
            <a:ext cx="2192482" cy="461665"/>
          </a:xfrm>
          <a:prstGeom prst="rect">
            <a:avLst/>
          </a:prstGeom>
          <a:noFill/>
        </p:spPr>
        <p:txBody>
          <a:bodyPr wrap="square" rtlCol="0">
            <a:spAutoFit/>
          </a:bodyPr>
          <a:lstStyle/>
          <a:p>
            <a:r>
              <a:rPr lang="en-US" sz="2400" b="1" smtClean="0">
                <a:latin typeface="Times New Roman" panose="02020603050405020304" pitchFamily="18" charset="0"/>
                <a:cs typeface="Times New Roman" panose="02020603050405020304" pitchFamily="18" charset="0"/>
              </a:rPr>
              <a:t>ĐIỂM YẾU</a:t>
            </a:r>
            <a:endParaRPr lang="en-US" sz="2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7880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41664"/>
            <a:ext cx="10972800" cy="1066800"/>
          </a:xfrm>
        </p:spPr>
        <p:txBody>
          <a:bodyPr>
            <a:normAutofit/>
          </a:bodyPr>
          <a:lstStyle/>
          <a:p>
            <a:pPr algn="ctr"/>
            <a:r>
              <a:rPr lang="en-US" sz="3100" b="1" smtClean="0">
                <a:latin typeface="Times New Roman" panose="02020603050405020304" pitchFamily="18" charset="0"/>
                <a:cs typeface="Times New Roman" panose="02020603050405020304" pitchFamily="18" charset="0"/>
              </a:rPr>
              <a:t>HIỆN TRẠNG CÔNG NGHỆ TRONG LĨNH VỰC CƠ KHÍ </a:t>
            </a:r>
            <a:r>
              <a:rPr lang="en-US" sz="3100" smtClean="0">
                <a:latin typeface="Times New Roman" panose="02020603050405020304" pitchFamily="18" charset="0"/>
                <a:cs typeface="Times New Roman" panose="02020603050405020304" pitchFamily="18" charset="0"/>
              </a:rPr>
              <a:t/>
            </a:r>
            <a:br>
              <a:rPr lang="en-US" sz="3100" smtClean="0">
                <a:latin typeface="Times New Roman" panose="02020603050405020304" pitchFamily="18" charset="0"/>
                <a:cs typeface="Times New Roman" panose="02020603050405020304" pitchFamily="18" charset="0"/>
              </a:rPr>
            </a:br>
            <a:r>
              <a:rPr lang="en-US" sz="2400" smtClean="0">
                <a:latin typeface="Times New Roman" panose="02020603050405020304" pitchFamily="18" charset="0"/>
                <a:cs typeface="Times New Roman" panose="02020603050405020304" pitchFamily="18" charset="0"/>
              </a:rPr>
              <a:t>(</a:t>
            </a:r>
            <a:r>
              <a:rPr lang="en-US" sz="2400" i="1" err="1">
                <a:latin typeface="Times New Roman" panose="02020603050405020304" pitchFamily="18" charset="0"/>
                <a:cs typeface="Times New Roman" panose="02020603050405020304" pitchFamily="18" charset="0"/>
              </a:rPr>
              <a:t>theo</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đánh</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giá</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của</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đề</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án</a:t>
            </a:r>
            <a:r>
              <a:rPr lang="en-US" sz="2400" i="1">
                <a:latin typeface="Times New Roman" panose="02020603050405020304" pitchFamily="18" charset="0"/>
                <a:cs typeface="Times New Roman" panose="02020603050405020304" pitchFamily="18" charset="0"/>
              </a:rPr>
              <a:t> ĐMCN Tp. </a:t>
            </a:r>
            <a:r>
              <a:rPr lang="en-US" sz="2400" i="1" err="1">
                <a:latin typeface="Times New Roman" panose="02020603050405020304" pitchFamily="18" charset="0"/>
                <a:cs typeface="Times New Roman" panose="02020603050405020304" pitchFamily="18" charset="0"/>
              </a:rPr>
              <a:t>Hải</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Phòng</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đến</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năm</a:t>
            </a:r>
            <a:r>
              <a:rPr lang="en-US" sz="2400" i="1">
                <a:latin typeface="Times New Roman" panose="02020603050405020304" pitchFamily="18" charset="0"/>
                <a:cs typeface="Times New Roman" panose="02020603050405020304" pitchFamily="18" charset="0"/>
              </a:rPr>
              <a:t> 2020</a:t>
            </a:r>
            <a:r>
              <a:rPr lang="en-US" sz="2400" smtClean="0">
                <a:latin typeface="Times New Roman" panose="02020603050405020304" pitchFamily="18" charset="0"/>
                <a:cs typeface="Times New Roman" panose="02020603050405020304" pitchFamily="18" charset="0"/>
              </a:rPr>
              <a:t>)</a:t>
            </a:r>
            <a:endParaRPr lang="en-US" sz="3200">
              <a:latin typeface="Times New Roman" panose="02020603050405020304" pitchFamily="18" charset="0"/>
              <a:cs typeface="Times New Roman" panose="02020603050405020304" pitchFamily="18"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487853721"/>
              </p:ext>
            </p:extLst>
          </p:nvPr>
        </p:nvGraphicFramePr>
        <p:xfrm>
          <a:off x="-114300" y="1612684"/>
          <a:ext cx="12306300" cy="52453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p:cNvSpPr txBox="1"/>
          <p:nvPr/>
        </p:nvSpPr>
        <p:spPr>
          <a:xfrm>
            <a:off x="1693718" y="2302317"/>
            <a:ext cx="2192482" cy="461665"/>
          </a:xfrm>
          <a:prstGeom prst="rect">
            <a:avLst/>
          </a:prstGeom>
          <a:noFill/>
        </p:spPr>
        <p:txBody>
          <a:bodyPr wrap="square" rtlCol="0">
            <a:spAutoFit/>
          </a:bodyPr>
          <a:lstStyle/>
          <a:p>
            <a:pPr algn="ctr"/>
            <a:r>
              <a:rPr lang="en-US" sz="2400" b="1" smtClean="0">
                <a:latin typeface="Times New Roman" panose="02020603050405020304" pitchFamily="18" charset="0"/>
                <a:cs typeface="Times New Roman" panose="02020603050405020304" pitchFamily="18" charset="0"/>
              </a:rPr>
              <a:t>CƠ HỘI</a:t>
            </a:r>
            <a:endParaRPr lang="en-US" sz="2400" b="1">
              <a:latin typeface="Times New Roman" panose="02020603050405020304" pitchFamily="18" charset="0"/>
              <a:cs typeface="Times New Roman" panose="02020603050405020304" pitchFamily="18" charset="0"/>
            </a:endParaRPr>
          </a:p>
        </p:txBody>
      </p:sp>
      <p:sp>
        <p:nvSpPr>
          <p:cNvPr id="11" name="TextBox 10"/>
          <p:cNvSpPr txBox="1"/>
          <p:nvPr/>
        </p:nvSpPr>
        <p:spPr>
          <a:xfrm>
            <a:off x="8343900" y="2312708"/>
            <a:ext cx="2462645" cy="461665"/>
          </a:xfrm>
          <a:prstGeom prst="rect">
            <a:avLst/>
          </a:prstGeom>
          <a:noFill/>
        </p:spPr>
        <p:txBody>
          <a:bodyPr wrap="square" rtlCol="0">
            <a:spAutoFit/>
          </a:bodyPr>
          <a:lstStyle/>
          <a:p>
            <a:r>
              <a:rPr lang="en-US" sz="2400" b="1" smtClean="0">
                <a:latin typeface="Times New Roman" panose="02020603050405020304" pitchFamily="18" charset="0"/>
                <a:cs typeface="Times New Roman" panose="02020603050405020304" pitchFamily="18" charset="0"/>
              </a:rPr>
              <a:t>THÁCH THỨC</a:t>
            </a:r>
            <a:endParaRPr lang="en-US" sz="2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311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41664"/>
            <a:ext cx="10972800" cy="1066800"/>
          </a:xfrm>
        </p:spPr>
        <p:txBody>
          <a:bodyPr>
            <a:normAutofit/>
          </a:bodyPr>
          <a:lstStyle/>
          <a:p>
            <a:pPr algn="ctr"/>
            <a:r>
              <a:rPr lang="en-US" sz="3100" b="1" smtClean="0">
                <a:latin typeface="Times New Roman" panose="02020603050405020304" pitchFamily="18" charset="0"/>
                <a:cs typeface="Times New Roman" panose="02020603050405020304" pitchFamily="18" charset="0"/>
              </a:rPr>
              <a:t>HIỆN TRẠNG CÔNG NGHỆ TRONG LĨNH VỰC CƠ KHÍ </a:t>
            </a:r>
            <a:r>
              <a:rPr lang="en-US" sz="3100" smtClean="0">
                <a:latin typeface="Times New Roman" panose="02020603050405020304" pitchFamily="18" charset="0"/>
                <a:cs typeface="Times New Roman" panose="02020603050405020304" pitchFamily="18" charset="0"/>
              </a:rPr>
              <a:t/>
            </a:r>
            <a:br>
              <a:rPr lang="en-US" sz="3100" smtClean="0">
                <a:latin typeface="Times New Roman" panose="02020603050405020304" pitchFamily="18" charset="0"/>
                <a:cs typeface="Times New Roman" panose="02020603050405020304" pitchFamily="18" charset="0"/>
              </a:rPr>
            </a:br>
            <a:r>
              <a:rPr lang="en-US" sz="2400" smtClean="0">
                <a:latin typeface="Times New Roman" panose="02020603050405020304" pitchFamily="18" charset="0"/>
                <a:cs typeface="Times New Roman" panose="02020603050405020304" pitchFamily="18" charset="0"/>
              </a:rPr>
              <a:t>(</a:t>
            </a:r>
            <a:r>
              <a:rPr lang="en-US" sz="2400" i="1" err="1">
                <a:latin typeface="Times New Roman" panose="02020603050405020304" pitchFamily="18" charset="0"/>
                <a:cs typeface="Times New Roman" panose="02020603050405020304" pitchFamily="18" charset="0"/>
              </a:rPr>
              <a:t>theo</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đánh</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giá</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của</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đề</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án</a:t>
            </a:r>
            <a:r>
              <a:rPr lang="en-US" sz="2400" i="1">
                <a:latin typeface="Times New Roman" panose="02020603050405020304" pitchFamily="18" charset="0"/>
                <a:cs typeface="Times New Roman" panose="02020603050405020304" pitchFamily="18" charset="0"/>
              </a:rPr>
              <a:t> ĐMCN Tp. </a:t>
            </a:r>
            <a:r>
              <a:rPr lang="en-US" sz="2400" i="1" err="1">
                <a:latin typeface="Times New Roman" panose="02020603050405020304" pitchFamily="18" charset="0"/>
                <a:cs typeface="Times New Roman" panose="02020603050405020304" pitchFamily="18" charset="0"/>
              </a:rPr>
              <a:t>Hải</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Phòng</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đến</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năm</a:t>
            </a:r>
            <a:r>
              <a:rPr lang="en-US" sz="2400" i="1">
                <a:latin typeface="Times New Roman" panose="02020603050405020304" pitchFamily="18" charset="0"/>
                <a:cs typeface="Times New Roman" panose="02020603050405020304" pitchFamily="18" charset="0"/>
              </a:rPr>
              <a:t> 2020</a:t>
            </a:r>
            <a:r>
              <a:rPr lang="en-US" sz="2400" smtClean="0">
                <a:latin typeface="Times New Roman" panose="02020603050405020304" pitchFamily="18" charset="0"/>
                <a:cs typeface="Times New Roman" panose="02020603050405020304" pitchFamily="18" charset="0"/>
              </a:rPr>
              <a:t>)</a:t>
            </a:r>
            <a:endParaRPr lang="en-US" sz="320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0713" y="5757142"/>
            <a:ext cx="1651287" cy="1100858"/>
          </a:xfrm>
          <a:prstGeom prst="rect">
            <a:avLst/>
          </a:prstGeom>
        </p:spPr>
      </p:pic>
      <p:sp>
        <p:nvSpPr>
          <p:cNvPr id="6" name="Content Placeholder 2"/>
          <p:cNvSpPr txBox="1">
            <a:spLocks/>
          </p:cNvSpPr>
          <p:nvPr/>
        </p:nvSpPr>
        <p:spPr>
          <a:xfrm>
            <a:off x="353292" y="2103951"/>
            <a:ext cx="11229108" cy="4325112"/>
          </a:xfrm>
          <a:prstGeom prst="rect">
            <a:avLst/>
          </a:prstGeom>
        </p:spPr>
        <p:txBody>
          <a:bodyPr vert="horz">
            <a:normAutofit fontScale="85000" lnSpcReduction="20000"/>
          </a:bodyPr>
          <a:lst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a:lstStyle>
          <a:p>
            <a:pPr marL="109728" indent="0">
              <a:buFont typeface="Georgia"/>
              <a:buNone/>
            </a:pPr>
            <a:r>
              <a:rPr lang="en-US" u="sng" smtClean="0">
                <a:solidFill>
                  <a:srgbClr val="FF0000"/>
                </a:solidFill>
                <a:latin typeface="Times New Roman" panose="02020603050405020304" pitchFamily="18" charset="0"/>
                <a:cs typeface="Times New Roman" panose="02020603050405020304" pitchFamily="18" charset="0"/>
              </a:rPr>
              <a:t>ĐÁNH GIÁ CHUNG</a:t>
            </a:r>
          </a:p>
          <a:p>
            <a:pPr marL="109728" indent="0">
              <a:buFont typeface="Georgia"/>
              <a:buNone/>
            </a:pPr>
            <a:endParaRPr lang="en-US" u="sng" smtClean="0">
              <a:solidFill>
                <a:srgbClr val="FF000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vi-VN">
                <a:latin typeface="Times New Roman" panose="02020603050405020304" pitchFamily="18" charset="0"/>
                <a:cs typeface="Times New Roman" panose="02020603050405020304" pitchFamily="18" charset="0"/>
              </a:rPr>
              <a:t>Hiện </a:t>
            </a:r>
            <a:r>
              <a:rPr lang="vi-VN">
                <a:latin typeface="Times New Roman" panose="02020603050405020304" pitchFamily="18" charset="0"/>
                <a:cs typeface="Times New Roman" panose="02020603050405020304" pitchFamily="18" charset="0"/>
              </a:rPr>
              <a:t>trạng </a:t>
            </a:r>
            <a:r>
              <a:rPr lang="vi-VN" smtClean="0">
                <a:latin typeface="Times New Roman" panose="02020603050405020304" pitchFamily="18" charset="0"/>
                <a:cs typeface="Times New Roman" panose="02020603050405020304" pitchFamily="18" charset="0"/>
              </a:rPr>
              <a:t>và </a:t>
            </a:r>
            <a:r>
              <a:rPr lang="vi-VN">
                <a:latin typeface="Times New Roman" panose="02020603050405020304" pitchFamily="18" charset="0"/>
                <a:cs typeface="Times New Roman" panose="02020603050405020304" pitchFamily="18" charset="0"/>
              </a:rPr>
              <a:t>tốc độ đổi </a:t>
            </a:r>
            <a:r>
              <a:rPr lang="vi-VN">
                <a:latin typeface="Times New Roman" panose="02020603050405020304" pitchFamily="18" charset="0"/>
                <a:cs typeface="Times New Roman" panose="02020603050405020304" pitchFamily="18" charset="0"/>
              </a:rPr>
              <a:t>mới </a:t>
            </a:r>
            <a:r>
              <a:rPr lang="en-US" smtClean="0">
                <a:latin typeface="Times New Roman" panose="02020603050405020304" pitchFamily="18" charset="0"/>
                <a:cs typeface="Times New Roman" panose="02020603050405020304" pitchFamily="18" charset="0"/>
              </a:rPr>
              <a:t>công nghệ </a:t>
            </a:r>
            <a:r>
              <a:rPr lang="vi-VN" smtClean="0">
                <a:latin typeface="Times New Roman" panose="02020603050405020304" pitchFamily="18" charset="0"/>
                <a:cs typeface="Times New Roman" panose="02020603050405020304" pitchFamily="18" charset="0"/>
              </a:rPr>
              <a:t>của </a:t>
            </a:r>
            <a:r>
              <a:rPr lang="vi-VN">
                <a:latin typeface="Times New Roman" panose="02020603050405020304" pitchFamily="18" charset="0"/>
                <a:cs typeface="Times New Roman" panose="02020603050405020304" pitchFamily="18" charset="0"/>
              </a:rPr>
              <a:t>ngành cơ </a:t>
            </a:r>
            <a:r>
              <a:rPr lang="vi-VN">
                <a:latin typeface="Times New Roman" panose="02020603050405020304" pitchFamily="18" charset="0"/>
                <a:cs typeface="Times New Roman" panose="02020603050405020304" pitchFamily="18" charset="0"/>
              </a:rPr>
              <a:t>khí </a:t>
            </a:r>
            <a:r>
              <a:rPr lang="vi-VN" smtClean="0">
                <a:latin typeface="Times New Roman" panose="02020603050405020304" pitchFamily="18" charset="0"/>
                <a:cs typeface="Times New Roman" panose="02020603050405020304" pitchFamily="18" charset="0"/>
              </a:rPr>
              <a:t>Hải Phòng có </a:t>
            </a:r>
            <a:r>
              <a:rPr lang="vi-VN">
                <a:latin typeface="Times New Roman" panose="02020603050405020304" pitchFamily="18" charset="0"/>
                <a:cs typeface="Times New Roman" panose="02020603050405020304" pitchFamily="18" charset="0"/>
              </a:rPr>
              <a:t>mặt bằng cao hơn mặt bằng chung của cả nước, tốc độ đổi mới nhanh hơn, tỷ lệ thiết bị tiên tiến cao </a:t>
            </a:r>
            <a:r>
              <a:rPr lang="vi-VN">
                <a:latin typeface="Times New Roman" panose="02020603050405020304" pitchFamily="18" charset="0"/>
                <a:cs typeface="Times New Roman" panose="02020603050405020304" pitchFamily="18" charset="0"/>
              </a:rPr>
              <a:t>hơn</a:t>
            </a:r>
            <a:r>
              <a:rPr lang="en-US" smtClean="0">
                <a:latin typeface="Times New Roman" panose="02020603050405020304" pitchFamily="18" charset="0"/>
                <a:cs typeface="Times New Roman" panose="02020603050405020304" pitchFamily="18" charset="0"/>
              </a:rPr>
              <a:t>.</a:t>
            </a:r>
          </a:p>
          <a:p>
            <a:pPr algn="just">
              <a:spcBef>
                <a:spcPts val="600"/>
              </a:spcBef>
              <a:spcAft>
                <a:spcPts val="600"/>
              </a:spcAft>
            </a:pPr>
            <a:r>
              <a:rPr lang="en-US">
                <a:latin typeface="Times New Roman" panose="02020603050405020304" pitchFamily="18" charset="0"/>
                <a:cs typeface="Times New Roman" panose="02020603050405020304" pitchFamily="18" charset="0"/>
              </a:rPr>
              <a:t>Trang thiết bị và công nghệ của ngành cơ </a:t>
            </a:r>
            <a:r>
              <a:rPr lang="en-US">
                <a:latin typeface="Times New Roman" panose="02020603050405020304" pitchFamily="18" charset="0"/>
                <a:cs typeface="Times New Roman" panose="02020603050405020304" pitchFamily="18" charset="0"/>
              </a:rPr>
              <a:t>khí </a:t>
            </a:r>
            <a:r>
              <a:rPr lang="en-US" smtClean="0">
                <a:latin typeface="Times New Roman" panose="02020603050405020304" pitchFamily="18" charset="0"/>
                <a:cs typeface="Times New Roman" panose="02020603050405020304" pitchFamily="18" charset="0"/>
              </a:rPr>
              <a:t>đang </a:t>
            </a:r>
            <a:r>
              <a:rPr lang="en-US">
                <a:latin typeface="Times New Roman" panose="02020603050405020304" pitchFamily="18" charset="0"/>
                <a:cs typeface="Times New Roman" panose="02020603050405020304" pitchFamily="18" charset="0"/>
              </a:rPr>
              <a:t>trong quá trình đổi mới để nâng cao năng lực sản xuất, điều này thể hiện rõ trong ngành công nghiệp chế tạo thiết bị siêu trường, </a:t>
            </a:r>
            <a:r>
              <a:rPr lang="en-US">
                <a:latin typeface="Times New Roman" panose="02020603050405020304" pitchFamily="18" charset="0"/>
                <a:cs typeface="Times New Roman" panose="02020603050405020304" pitchFamily="18" charset="0"/>
              </a:rPr>
              <a:t>siêu </a:t>
            </a:r>
            <a:r>
              <a:rPr lang="en-US" smtClean="0">
                <a:latin typeface="Times New Roman" panose="02020603050405020304" pitchFamily="18" charset="0"/>
                <a:cs typeface="Times New Roman" panose="02020603050405020304" pitchFamily="18" charset="0"/>
              </a:rPr>
              <a:t>trọng.</a:t>
            </a:r>
          </a:p>
          <a:p>
            <a:pPr algn="just">
              <a:spcBef>
                <a:spcPts val="600"/>
              </a:spcBef>
              <a:spcAft>
                <a:spcPts val="600"/>
              </a:spcAft>
            </a:pPr>
            <a:r>
              <a:rPr lang="en-US">
                <a:latin typeface="Times New Roman" panose="02020603050405020304" pitchFamily="18" charset="0"/>
                <a:cs typeface="Times New Roman" panose="02020603050405020304" pitchFamily="18" charset="0"/>
              </a:rPr>
              <a:t>D</a:t>
            </a:r>
            <a:r>
              <a:rPr lang="en-US" smtClean="0">
                <a:latin typeface="Times New Roman" panose="02020603050405020304" pitchFamily="18" charset="0"/>
                <a:cs typeface="Times New Roman" panose="02020603050405020304" pitchFamily="18" charset="0"/>
              </a:rPr>
              <a:t>o </a:t>
            </a:r>
            <a:r>
              <a:rPr lang="en-US">
                <a:latin typeface="Times New Roman" panose="02020603050405020304" pitchFamily="18" charset="0"/>
                <a:cs typeface="Times New Roman" panose="02020603050405020304" pitchFamily="18" charset="0"/>
              </a:rPr>
              <a:t>thiếu vốn đầu tư nên nhiều cơ sở sản xuất trong ngành còn sử dụng trang thiết bị chưa đồng bộ, chất lượng và tính đa dạng của sản phẩm thấp, đơn điệu</a:t>
            </a:r>
            <a:r>
              <a:rPr lang="en-US">
                <a:latin typeface="Times New Roman" panose="02020603050405020304" pitchFamily="18" charset="0"/>
                <a:cs typeface="Times New Roman" panose="02020603050405020304" pitchFamily="18" charset="0"/>
              </a:rPr>
              <a:t>. </a:t>
            </a:r>
            <a:endParaRPr lang="en-US" smtClean="0">
              <a:latin typeface="Times New Roman" panose="02020603050405020304" pitchFamily="18" charset="0"/>
              <a:cs typeface="Times New Roman" panose="02020603050405020304" pitchFamily="18" charset="0"/>
            </a:endParaRPr>
          </a:p>
          <a:p>
            <a:pPr algn="just">
              <a:spcBef>
                <a:spcPts val="600"/>
              </a:spcBef>
              <a:spcAft>
                <a:spcPts val="600"/>
              </a:spcAft>
            </a:pPr>
            <a:r>
              <a:rPr lang="vi-VN" smtClean="0">
                <a:latin typeface="Times New Roman" panose="02020603050405020304" pitchFamily="18" charset="0"/>
                <a:cs typeface="Times New Roman" panose="02020603050405020304" pitchFamily="18" charset="0"/>
              </a:rPr>
              <a:t>Đơn</a:t>
            </a:r>
            <a:r>
              <a:rPr lang="en-US" smtClean="0">
                <a:latin typeface="Times New Roman" panose="02020603050405020304" pitchFamily="18" charset="0"/>
                <a:cs typeface="Times New Roman" panose="02020603050405020304" pitchFamily="18" charset="0"/>
              </a:rPr>
              <a:t> vị có </a:t>
            </a:r>
            <a:r>
              <a:rPr lang="en-US">
                <a:latin typeface="Times New Roman" panose="02020603050405020304" pitchFamily="18" charset="0"/>
                <a:cs typeface="Times New Roman" panose="02020603050405020304" pitchFamily="18" charset="0"/>
              </a:rPr>
              <a:t>trang thiết bị đồng bộ, hiện đại và tự động hoá cao thường tập trung vào các doanh nghiệp mới được </a:t>
            </a:r>
            <a:r>
              <a:rPr lang="en-US">
                <a:latin typeface="Times New Roman" panose="02020603050405020304" pitchFamily="18" charset="0"/>
                <a:cs typeface="Times New Roman" panose="02020603050405020304" pitchFamily="18" charset="0"/>
              </a:rPr>
              <a:t>thành </a:t>
            </a:r>
            <a:r>
              <a:rPr lang="en-US" smtClean="0">
                <a:latin typeface="Times New Roman" panose="02020603050405020304" pitchFamily="18" charset="0"/>
                <a:cs typeface="Times New Roman" panose="02020603050405020304" pitchFamily="18" charset="0"/>
              </a:rPr>
              <a:t>lập.</a:t>
            </a:r>
          </a:p>
          <a:p>
            <a:pPr marL="109728" indent="0">
              <a:buFont typeface="Georgia"/>
              <a:buNone/>
            </a:pP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2572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41664"/>
            <a:ext cx="10972800" cy="1066800"/>
          </a:xfrm>
        </p:spPr>
        <p:txBody>
          <a:bodyPr>
            <a:normAutofit/>
          </a:bodyPr>
          <a:lstStyle/>
          <a:p>
            <a:pPr algn="ctr"/>
            <a:r>
              <a:rPr lang="en-US" sz="3100" b="1" smtClean="0">
                <a:latin typeface="Times New Roman" panose="02020603050405020304" pitchFamily="18" charset="0"/>
                <a:cs typeface="Times New Roman" panose="02020603050405020304" pitchFamily="18" charset="0"/>
              </a:rPr>
              <a:t>HIỆN TRẠNG CÔNG NGHỆ TRONG LĨNH VỰC CƠ KHÍ </a:t>
            </a:r>
            <a:r>
              <a:rPr lang="en-US" sz="3100" smtClean="0">
                <a:latin typeface="Times New Roman" panose="02020603050405020304" pitchFamily="18" charset="0"/>
                <a:cs typeface="Times New Roman" panose="02020603050405020304" pitchFamily="18" charset="0"/>
              </a:rPr>
              <a:t/>
            </a:r>
            <a:br>
              <a:rPr lang="en-US" sz="3100" smtClean="0">
                <a:latin typeface="Times New Roman" panose="02020603050405020304" pitchFamily="18" charset="0"/>
                <a:cs typeface="Times New Roman" panose="02020603050405020304" pitchFamily="18" charset="0"/>
              </a:rPr>
            </a:br>
            <a:r>
              <a:rPr lang="en-US" sz="2400" smtClean="0">
                <a:latin typeface="Times New Roman" panose="02020603050405020304" pitchFamily="18" charset="0"/>
                <a:cs typeface="Times New Roman" panose="02020603050405020304" pitchFamily="18" charset="0"/>
              </a:rPr>
              <a:t>(</a:t>
            </a:r>
            <a:r>
              <a:rPr lang="en-US" sz="2400" i="1" err="1">
                <a:latin typeface="Times New Roman" panose="02020603050405020304" pitchFamily="18" charset="0"/>
                <a:cs typeface="Times New Roman" panose="02020603050405020304" pitchFamily="18" charset="0"/>
              </a:rPr>
              <a:t>theo</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đánh</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giá</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của</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đề</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án</a:t>
            </a:r>
            <a:r>
              <a:rPr lang="en-US" sz="2400" i="1">
                <a:latin typeface="Times New Roman" panose="02020603050405020304" pitchFamily="18" charset="0"/>
                <a:cs typeface="Times New Roman" panose="02020603050405020304" pitchFamily="18" charset="0"/>
              </a:rPr>
              <a:t> ĐMCN Tp. </a:t>
            </a:r>
            <a:r>
              <a:rPr lang="en-US" sz="2400" i="1" err="1">
                <a:latin typeface="Times New Roman" panose="02020603050405020304" pitchFamily="18" charset="0"/>
                <a:cs typeface="Times New Roman" panose="02020603050405020304" pitchFamily="18" charset="0"/>
              </a:rPr>
              <a:t>Hải</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Phòng</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đến</a:t>
            </a:r>
            <a:r>
              <a:rPr lang="en-US" sz="2400" i="1">
                <a:latin typeface="Times New Roman" panose="02020603050405020304" pitchFamily="18" charset="0"/>
                <a:cs typeface="Times New Roman" panose="02020603050405020304" pitchFamily="18" charset="0"/>
              </a:rPr>
              <a:t> </a:t>
            </a:r>
            <a:r>
              <a:rPr lang="en-US" sz="2400" i="1" err="1">
                <a:latin typeface="Times New Roman" panose="02020603050405020304" pitchFamily="18" charset="0"/>
                <a:cs typeface="Times New Roman" panose="02020603050405020304" pitchFamily="18" charset="0"/>
              </a:rPr>
              <a:t>năm</a:t>
            </a:r>
            <a:r>
              <a:rPr lang="en-US" sz="2400" i="1">
                <a:latin typeface="Times New Roman" panose="02020603050405020304" pitchFamily="18" charset="0"/>
                <a:cs typeface="Times New Roman" panose="02020603050405020304" pitchFamily="18" charset="0"/>
              </a:rPr>
              <a:t> 2020</a:t>
            </a:r>
            <a:r>
              <a:rPr lang="en-US" sz="2400" smtClean="0">
                <a:latin typeface="Times New Roman" panose="02020603050405020304" pitchFamily="18" charset="0"/>
                <a:cs typeface="Times New Roman" panose="02020603050405020304" pitchFamily="18" charset="0"/>
              </a:rPr>
              <a:t>)</a:t>
            </a:r>
            <a:endParaRPr lang="en-US" sz="3200">
              <a:latin typeface="Times New Roman" panose="02020603050405020304" pitchFamily="18" charset="0"/>
              <a:cs typeface="Times New Roman" panose="02020603050405020304" pitchFamily="18" charset="0"/>
            </a:endParaRPr>
          </a:p>
        </p:txBody>
      </p:sp>
      <p:sp>
        <p:nvSpPr>
          <p:cNvPr id="6" name="Content Placeholder 2"/>
          <p:cNvSpPr txBox="1">
            <a:spLocks/>
          </p:cNvSpPr>
          <p:nvPr/>
        </p:nvSpPr>
        <p:spPr>
          <a:xfrm>
            <a:off x="207819" y="2000040"/>
            <a:ext cx="6172199" cy="4722877"/>
          </a:xfrm>
          <a:prstGeom prst="rect">
            <a:avLst/>
          </a:prstGeom>
        </p:spPr>
        <p:txBody>
          <a:bodyPr vert="horz">
            <a:normAutofit lnSpcReduction="10000"/>
          </a:bodyPr>
          <a:lst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a:lstStyle>
          <a:p>
            <a:pPr marL="109728" indent="0">
              <a:lnSpc>
                <a:spcPct val="110000"/>
              </a:lnSpc>
              <a:spcBef>
                <a:spcPts val="600"/>
              </a:spcBef>
              <a:spcAft>
                <a:spcPts val="600"/>
              </a:spcAft>
              <a:buFont typeface="Georgia"/>
              <a:buNone/>
            </a:pPr>
            <a:r>
              <a:rPr lang="en-US" u="sng" smtClean="0">
                <a:solidFill>
                  <a:srgbClr val="FF0000"/>
                </a:solidFill>
                <a:latin typeface="Times New Roman" panose="02020603050405020304" pitchFamily="18" charset="0"/>
                <a:cs typeface="Times New Roman" panose="02020603050405020304" pitchFamily="18" charset="0"/>
              </a:rPr>
              <a:t>ĐÁNH GIÁ CHUNG</a:t>
            </a:r>
          </a:p>
          <a:p>
            <a:pPr algn="just">
              <a:lnSpc>
                <a:spcPct val="110000"/>
              </a:lnSpc>
              <a:spcBef>
                <a:spcPts val="600"/>
              </a:spcBef>
              <a:spcAft>
                <a:spcPts val="600"/>
              </a:spcAft>
            </a:pPr>
            <a:r>
              <a:rPr lang="en-US" sz="2400" smtClean="0">
                <a:latin typeface="Times New Roman" panose="02020603050405020304" pitchFamily="18" charset="0"/>
                <a:cs typeface="Times New Roman" panose="02020603050405020304" pitchFamily="18" charset="0"/>
              </a:rPr>
              <a:t>H</a:t>
            </a:r>
            <a:r>
              <a:rPr lang="vi-VN" sz="2400" smtClean="0">
                <a:latin typeface="Times New Roman" panose="02020603050405020304" pitchFamily="18" charset="0"/>
                <a:cs typeface="Times New Roman" panose="02020603050405020304" pitchFamily="18" charset="0"/>
              </a:rPr>
              <a:t>ệ </a:t>
            </a:r>
            <a:r>
              <a:rPr lang="vi-VN" sz="2400">
                <a:latin typeface="Times New Roman" panose="02020603050405020304" pitchFamily="18" charset="0"/>
                <a:cs typeface="Times New Roman" panose="02020603050405020304" pitchFamily="18" charset="0"/>
              </a:rPr>
              <a:t>thống máy móc thiết bị tiên tiến và hiện đại hơn so với trung bình trung của cả nước. Giá trị có thể tiếp tục khai thác được từ máy móc thiết bị của ngành còn tương </a:t>
            </a:r>
            <a:r>
              <a:rPr lang="vi-VN" sz="2400">
                <a:latin typeface="Times New Roman" panose="02020603050405020304" pitchFamily="18" charset="0"/>
                <a:cs typeface="Times New Roman" panose="02020603050405020304" pitchFamily="18" charset="0"/>
              </a:rPr>
              <a:t>đối </a:t>
            </a:r>
            <a:r>
              <a:rPr lang="vi-VN" sz="2400" smtClean="0">
                <a:latin typeface="Times New Roman" panose="02020603050405020304" pitchFamily="18" charset="0"/>
                <a:cs typeface="Times New Roman" panose="02020603050405020304" pitchFamily="18" charset="0"/>
              </a:rPr>
              <a:t>lớn</a:t>
            </a:r>
            <a:r>
              <a:rPr lang="en-US" sz="2400" smtClean="0">
                <a:latin typeface="Times New Roman" panose="02020603050405020304" pitchFamily="18" charset="0"/>
                <a:cs typeface="Times New Roman" panose="02020603050405020304" pitchFamily="18" charset="0"/>
              </a:rPr>
              <a:t>.</a:t>
            </a:r>
          </a:p>
          <a:p>
            <a:pPr algn="just">
              <a:lnSpc>
                <a:spcPct val="110000"/>
              </a:lnSpc>
              <a:spcBef>
                <a:spcPts val="600"/>
              </a:spcBef>
              <a:spcAft>
                <a:spcPts val="600"/>
              </a:spcAft>
            </a:pPr>
            <a:r>
              <a:rPr lang="vi-VN" sz="2400">
                <a:latin typeface="Times New Roman" panose="02020603050405020304" pitchFamily="18" charset="0"/>
                <a:cs typeface="Times New Roman" panose="02020603050405020304" pitchFamily="18" charset="0"/>
              </a:rPr>
              <a:t>Các doanh nghiệp đã quan tâm đổi mới, nâng cao trình độ công nghệ. Chủ trương thực hiện cơ cấu công nghệ kết hợp nhiều trình độ, gắn hiệu quả kinh tế – xã hội với bảo vệ môi trường trong hoạt động đổi mới và nâng cao trình độ công nghệ đã được quan tâm</a:t>
            </a:r>
            <a:endParaRPr lang="en-US" sz="2400">
              <a:latin typeface="Times New Roman" panose="02020603050405020304" pitchFamily="18" charset="0"/>
              <a:cs typeface="Times New Roman" panose="02020603050405020304" pitchFamily="18" charset="0"/>
            </a:endParaRPr>
          </a:p>
        </p:txBody>
      </p:sp>
      <p:graphicFrame>
        <p:nvGraphicFramePr>
          <p:cNvPr id="3" name="Diagram 2"/>
          <p:cNvGraphicFramePr/>
          <p:nvPr>
            <p:extLst>
              <p:ext uri="{D42A27DB-BD31-4B8C-83A1-F6EECF244321}">
                <p14:modId xmlns:p14="http://schemas.microsoft.com/office/powerpoint/2010/main" val="1476614226"/>
              </p:ext>
            </p:extLst>
          </p:nvPr>
        </p:nvGraphicFramePr>
        <p:xfrm>
          <a:off x="6863773" y="2672955"/>
          <a:ext cx="4877954" cy="33770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4548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1727" y="2249424"/>
            <a:ext cx="11346874" cy="4325112"/>
          </a:xfrm>
        </p:spPr>
        <p:txBody>
          <a:bodyPr>
            <a:normAutofit/>
          </a:bodyPr>
          <a:lstStyle/>
          <a:p>
            <a:pPr algn="just"/>
            <a:r>
              <a:rPr lang="en-US" sz="2600" smtClean="0">
                <a:latin typeface="Times New Roman" panose="02020603050405020304" pitchFamily="18" charset="0"/>
                <a:cs typeface="Times New Roman" panose="02020603050405020304" pitchFamily="18" charset="0"/>
              </a:rPr>
              <a:t>Hoạt động nghiên cứu triển khai trong lĩnh vực cơ khí chủ yếu được thực hiện thông qua các dự án sản xuất thử - thử nghiệm, dự án ứng dụng nhằm tạo ra sản phẩm mới, nâng cao chất lượng sản phẩm đặc thù, hoàn thiện công nghệ nội sinh, làm chủ công nghệ nhập ngoại.</a:t>
            </a:r>
          </a:p>
          <a:p>
            <a:pPr algn="just"/>
            <a:r>
              <a:rPr lang="en-US" sz="2600" smtClean="0">
                <a:latin typeface="Times New Roman" panose="02020603050405020304" pitchFamily="18" charset="0"/>
                <a:cs typeface="Times New Roman" panose="02020603050405020304" pitchFamily="18" charset="0"/>
              </a:rPr>
              <a:t>Một số đơn vị đã có sản phẩm mới đủ sức cạnh tranh với thị trường trong và ngoài nước như:</a:t>
            </a:r>
          </a:p>
          <a:p>
            <a:pPr lvl="1" algn="just"/>
            <a:r>
              <a:rPr lang="en-US" smtClean="0">
                <a:latin typeface="Times New Roman" panose="02020603050405020304" pitchFamily="18" charset="0"/>
                <a:cs typeface="Times New Roman" panose="02020603050405020304" pitchFamily="18" charset="0"/>
              </a:rPr>
              <a:t>Chân vịt tàu thủy (đường kính &gt;2m) của công ty Đúc đồng Hải Phòng</a:t>
            </a:r>
          </a:p>
          <a:p>
            <a:pPr lvl="1" algn="just"/>
            <a:r>
              <a:rPr lang="en-US" smtClean="0">
                <a:latin typeface="Times New Roman" panose="02020603050405020304" pitchFamily="18" charset="0"/>
                <a:cs typeface="Times New Roman" panose="02020603050405020304" pitchFamily="18" charset="0"/>
              </a:rPr>
              <a:t>Cân điện tử 60 tấn của Công ty Cân Hải Phòng</a:t>
            </a:r>
          </a:p>
          <a:p>
            <a:pPr lvl="1" algn="just"/>
            <a:r>
              <a:rPr lang="en-US">
                <a:latin typeface="Times New Roman" panose="02020603050405020304" pitchFamily="18" charset="0"/>
                <a:cs typeface="Times New Roman" panose="02020603050405020304" pitchFamily="18" charset="0"/>
              </a:rPr>
              <a:t>Đ</a:t>
            </a:r>
            <a:r>
              <a:rPr lang="en-US" smtClean="0">
                <a:latin typeface="Times New Roman" panose="02020603050405020304" pitchFamily="18" charset="0"/>
                <a:cs typeface="Times New Roman" panose="02020603050405020304" pitchFamily="18" charset="0"/>
              </a:rPr>
              <a:t>ệm chống va đập tàu thuyền tiêu chuẩn Nhật Bản</a:t>
            </a:r>
          </a:p>
        </p:txBody>
      </p:sp>
      <p:sp>
        <p:nvSpPr>
          <p:cNvPr id="2" name="Title 1"/>
          <p:cNvSpPr>
            <a:spLocks noGrp="1"/>
          </p:cNvSpPr>
          <p:nvPr>
            <p:ph type="title"/>
          </p:nvPr>
        </p:nvSpPr>
        <p:spPr>
          <a:xfrm>
            <a:off x="609600" y="841664"/>
            <a:ext cx="10972800" cy="1066800"/>
          </a:xfrm>
        </p:spPr>
        <p:txBody>
          <a:bodyPr>
            <a:normAutofit fontScale="90000"/>
          </a:bodyPr>
          <a:lstStyle/>
          <a:p>
            <a:pPr algn="ctr"/>
            <a:r>
              <a:rPr lang="en-US" sz="3100" b="1" smtClean="0">
                <a:latin typeface="Times New Roman" panose="02020603050405020304" pitchFamily="18" charset="0"/>
                <a:cs typeface="Times New Roman" panose="02020603050405020304" pitchFamily="18" charset="0"/>
              </a:rPr>
              <a:t>THỰC TRẠNG </a:t>
            </a:r>
            <a:r>
              <a:rPr lang="pt-BR" sz="3100" b="1" smtClean="0">
                <a:latin typeface="Times New Roman" panose="02020603050405020304" pitchFamily="18" charset="0"/>
                <a:cs typeface="Times New Roman" panose="02020603050405020304" pitchFamily="18" charset="0"/>
              </a:rPr>
              <a:t>HOẠT ĐỘNG NCKH VÀ PHÁT TRIỂN </a:t>
            </a:r>
            <a:br>
              <a:rPr lang="pt-BR" sz="3100" b="1" smtClean="0">
                <a:latin typeface="Times New Roman" panose="02020603050405020304" pitchFamily="18" charset="0"/>
                <a:cs typeface="Times New Roman" panose="02020603050405020304" pitchFamily="18" charset="0"/>
              </a:rPr>
            </a:br>
            <a:r>
              <a:rPr lang="pt-BR" sz="3100" b="1" smtClean="0">
                <a:latin typeface="Times New Roman" panose="02020603050405020304" pitchFamily="18" charset="0"/>
                <a:cs typeface="Times New Roman" panose="02020603050405020304" pitchFamily="18" charset="0"/>
              </a:rPr>
              <a:t>CÔNG NGHỆ </a:t>
            </a:r>
            <a:r>
              <a:rPr lang="en-US" sz="3100" b="1" smtClean="0">
                <a:latin typeface="Times New Roman" panose="02020603050405020304" pitchFamily="18" charset="0"/>
                <a:cs typeface="Times New Roman" panose="02020603050405020304" pitchFamily="18" charset="0"/>
              </a:rPr>
              <a:t>TRONG LĨNH VỰC CƠ KHÍ </a:t>
            </a:r>
            <a:r>
              <a:rPr lang="en-US" sz="2700" smtClean="0">
                <a:latin typeface="Times New Roman" panose="02020603050405020304" pitchFamily="18" charset="0"/>
                <a:cs typeface="Times New Roman" panose="02020603050405020304" pitchFamily="18" charset="0"/>
              </a:rPr>
              <a:t/>
            </a:r>
            <a:br>
              <a:rPr lang="en-US" sz="2700" smtClean="0">
                <a:latin typeface="Times New Roman" panose="02020603050405020304" pitchFamily="18" charset="0"/>
                <a:cs typeface="Times New Roman" panose="02020603050405020304" pitchFamily="18" charset="0"/>
              </a:rPr>
            </a:br>
            <a:r>
              <a:rPr lang="en-US" sz="3100" smtClean="0">
                <a:latin typeface="Times New Roman" panose="02020603050405020304" pitchFamily="18" charset="0"/>
                <a:cs typeface="Times New Roman" panose="02020603050405020304" pitchFamily="18" charset="0"/>
              </a:rPr>
              <a:t>(</a:t>
            </a:r>
            <a:r>
              <a:rPr lang="en-US" sz="3100" i="1" err="1" smtClean="0">
                <a:latin typeface="Times New Roman" panose="02020603050405020304" pitchFamily="18" charset="0"/>
                <a:cs typeface="Times New Roman" panose="02020603050405020304" pitchFamily="18" charset="0"/>
              </a:rPr>
              <a:t>Giai</a:t>
            </a:r>
            <a:r>
              <a:rPr lang="en-US" sz="3100" i="1" smtClean="0">
                <a:latin typeface="Times New Roman" panose="02020603050405020304" pitchFamily="18" charset="0"/>
                <a:cs typeface="Times New Roman" panose="02020603050405020304" pitchFamily="18" charset="0"/>
              </a:rPr>
              <a:t> </a:t>
            </a:r>
            <a:r>
              <a:rPr lang="en-US" sz="3100" i="1" err="1">
                <a:latin typeface="Times New Roman" panose="02020603050405020304" pitchFamily="18" charset="0"/>
                <a:cs typeface="Times New Roman" panose="02020603050405020304" pitchFamily="18" charset="0"/>
              </a:rPr>
              <a:t>đoạn</a:t>
            </a:r>
            <a:r>
              <a:rPr lang="en-US" sz="3100" i="1">
                <a:latin typeface="Times New Roman" panose="02020603050405020304" pitchFamily="18" charset="0"/>
                <a:cs typeface="Times New Roman" panose="02020603050405020304" pitchFamily="18" charset="0"/>
              </a:rPr>
              <a:t> 1996-2012</a:t>
            </a:r>
            <a:r>
              <a:rPr lang="en-US" sz="3100" smtClean="0">
                <a:latin typeface="Times New Roman" panose="02020603050405020304" pitchFamily="18" charset="0"/>
                <a:cs typeface="Times New Roman" panose="02020603050405020304" pitchFamily="18" charset="0"/>
              </a:rPr>
              <a:t>)</a:t>
            </a: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3229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481" y="2353333"/>
            <a:ext cx="11617037" cy="4151375"/>
          </a:xfrm>
        </p:spPr>
        <p:txBody>
          <a:bodyPr>
            <a:normAutofit/>
          </a:bodyPr>
          <a:lstStyle/>
          <a:p>
            <a:pPr algn="just"/>
            <a:r>
              <a:rPr lang="pt-BR" sz="2600" smtClean="0">
                <a:latin typeface="Times New Roman" panose="02020603050405020304" pitchFamily="18" charset="0"/>
                <a:cs typeface="Times New Roman" panose="02020603050405020304" pitchFamily="18" charset="0"/>
              </a:rPr>
              <a:t>Ngành </a:t>
            </a:r>
            <a:r>
              <a:rPr lang="pt-BR" sz="2600">
                <a:latin typeface="Times New Roman" panose="02020603050405020304" pitchFamily="18" charset="0"/>
                <a:cs typeface="Times New Roman" panose="02020603050405020304" pitchFamily="18" charset="0"/>
              </a:rPr>
              <a:t>đóng tàu thành phố đã có một bước tiến xa, với việc đóng mới các tàu trọng tải lớn tới trên </a:t>
            </a:r>
            <a:r>
              <a:rPr lang="pt-BR" sz="2600">
                <a:latin typeface="Times New Roman" panose="02020603050405020304" pitchFamily="18" charset="0"/>
                <a:cs typeface="Times New Roman" panose="02020603050405020304" pitchFamily="18" charset="0"/>
              </a:rPr>
              <a:t>50.000 </a:t>
            </a:r>
            <a:r>
              <a:rPr lang="pt-BR" sz="2600" smtClean="0">
                <a:latin typeface="Times New Roman" panose="02020603050405020304" pitchFamily="18" charset="0"/>
                <a:cs typeface="Times New Roman" panose="02020603050405020304" pitchFamily="18" charset="0"/>
              </a:rPr>
              <a:t>tấn. </a:t>
            </a:r>
          </a:p>
          <a:p>
            <a:pPr algn="just"/>
            <a:r>
              <a:rPr lang="pt-BR" sz="2600" smtClean="0">
                <a:latin typeface="Times New Roman" panose="02020603050405020304" pitchFamily="18" charset="0"/>
                <a:cs typeface="Times New Roman" panose="02020603050405020304" pitchFamily="18" charset="0"/>
              </a:rPr>
              <a:t>Ngành </a:t>
            </a:r>
            <a:r>
              <a:rPr lang="pt-BR" sz="2600">
                <a:latin typeface="Times New Roman" panose="02020603050405020304" pitchFamily="18" charset="0"/>
                <a:cs typeface="Times New Roman" panose="02020603050405020304" pitchFamily="18" charset="0"/>
              </a:rPr>
              <a:t>công nghiệp sản xuất </a:t>
            </a:r>
            <a:r>
              <a:rPr lang="pt-BR" sz="2600">
                <a:latin typeface="Times New Roman" panose="02020603050405020304" pitchFamily="18" charset="0"/>
                <a:cs typeface="Times New Roman" panose="02020603050405020304" pitchFamily="18" charset="0"/>
              </a:rPr>
              <a:t>ô </a:t>
            </a:r>
            <a:r>
              <a:rPr lang="pt-BR" sz="2600" smtClean="0">
                <a:latin typeface="Times New Roman" panose="02020603050405020304" pitchFamily="18" charset="0"/>
                <a:cs typeface="Times New Roman" panose="02020603050405020304" pitchFamily="18" charset="0"/>
              </a:rPr>
              <a:t>tô: đã </a:t>
            </a:r>
            <a:r>
              <a:rPr lang="pt-BR" sz="2600">
                <a:latin typeface="Times New Roman" panose="02020603050405020304" pitchFamily="18" charset="0"/>
                <a:cs typeface="Times New Roman" panose="02020603050405020304" pitchFamily="18" charset="0"/>
              </a:rPr>
              <a:t>sản xuất được những loại xe chuyên dụng như xe tải nhẹ tự đổ, xe du lịch 7 chỗ, xe đông lạnh phục vụ cho thị trường các tỉnh từ Bắc vào </a:t>
            </a:r>
            <a:r>
              <a:rPr lang="pt-BR" sz="2600">
                <a:latin typeface="Times New Roman" panose="02020603050405020304" pitchFamily="18" charset="0"/>
                <a:cs typeface="Times New Roman" panose="02020603050405020304" pitchFamily="18" charset="0"/>
              </a:rPr>
              <a:t>Nam </a:t>
            </a:r>
            <a:r>
              <a:rPr lang="pt-BR" sz="2600" smtClean="0">
                <a:latin typeface="Times New Roman" panose="02020603050405020304" pitchFamily="18" charset="0"/>
                <a:cs typeface="Times New Roman" panose="02020603050405020304" pitchFamily="18" charset="0"/>
              </a:rPr>
              <a:t>Công </a:t>
            </a:r>
            <a:r>
              <a:rPr lang="pt-BR" sz="2600">
                <a:latin typeface="Times New Roman" panose="02020603050405020304" pitchFamily="18" charset="0"/>
                <a:cs typeface="Times New Roman" panose="02020603050405020304" pitchFamily="18" charset="0"/>
              </a:rPr>
              <a:t>ty </a:t>
            </a:r>
            <a:r>
              <a:rPr lang="vi-VN" sz="2600">
                <a:latin typeface="Times New Roman" panose="02020603050405020304" pitchFamily="18" charset="0"/>
                <a:cs typeface="Times New Roman" panose="02020603050405020304" pitchFamily="18" charset="0"/>
              </a:rPr>
              <a:t>TNHH</a:t>
            </a:r>
            <a:r>
              <a:rPr lang="pt-BR" sz="2600">
                <a:latin typeface="Times New Roman" panose="02020603050405020304" pitchFamily="18" charset="0"/>
                <a:cs typeface="Times New Roman" panose="02020603050405020304" pitchFamily="18" charset="0"/>
              </a:rPr>
              <a:t> Ô tô Hoa Mai</a:t>
            </a:r>
            <a:r>
              <a:rPr lang="pt-BR" sz="2600">
                <a:latin typeface="Times New Roman" panose="02020603050405020304" pitchFamily="18" charset="0"/>
                <a:cs typeface="Times New Roman" panose="02020603050405020304" pitchFamily="18" charset="0"/>
              </a:rPr>
              <a:t>; </a:t>
            </a:r>
            <a:r>
              <a:rPr lang="pt-BR" sz="2600" smtClean="0">
                <a:latin typeface="Times New Roman" panose="02020603050405020304" pitchFamily="18" charset="0"/>
                <a:cs typeface="Times New Roman" panose="02020603050405020304" pitchFamily="18" charset="0"/>
              </a:rPr>
              <a:t>công </a:t>
            </a:r>
            <a:r>
              <a:rPr lang="pt-BR" sz="2600">
                <a:latin typeface="Times New Roman" panose="02020603050405020304" pitchFamily="18" charset="0"/>
                <a:cs typeface="Times New Roman" panose="02020603050405020304" pitchFamily="18" charset="0"/>
              </a:rPr>
              <a:t>ty TNHHMTV chế tạo thiết bị và đóng tầu </a:t>
            </a:r>
            <a:r>
              <a:rPr lang="pt-BR" sz="2600">
                <a:latin typeface="Times New Roman" panose="02020603050405020304" pitchFamily="18" charset="0"/>
                <a:cs typeface="Times New Roman" panose="02020603050405020304" pitchFamily="18" charset="0"/>
              </a:rPr>
              <a:t>Hải </a:t>
            </a:r>
            <a:r>
              <a:rPr lang="pt-BR" sz="2600" smtClean="0">
                <a:latin typeface="Times New Roman" panose="02020603050405020304" pitchFamily="18" charset="0"/>
                <a:cs typeface="Times New Roman" panose="02020603050405020304" pitchFamily="18" charset="0"/>
              </a:rPr>
              <a:t>Phòng...). </a:t>
            </a:r>
          </a:p>
          <a:p>
            <a:pPr algn="just"/>
            <a:r>
              <a:rPr lang="vi-VN" sz="2600" smtClean="0">
                <a:latin typeface="Times New Roman" panose="02020603050405020304" pitchFamily="18" charset="0"/>
                <a:cs typeface="Times New Roman" panose="02020603050405020304" pitchFamily="18" charset="0"/>
              </a:rPr>
              <a:t>Thiết </a:t>
            </a:r>
            <a:r>
              <a:rPr lang="vi-VN" sz="2600">
                <a:latin typeface="Times New Roman" panose="02020603050405020304" pitchFamily="18" charset="0"/>
                <a:cs typeface="Times New Roman" panose="02020603050405020304" pitchFamily="18" charset="0"/>
              </a:rPr>
              <a:t>kế, chế tạo thiết bị cắt plasma CNC cỡ nhỏ phục vụ công nghiệp đóng tàu</a:t>
            </a:r>
            <a:r>
              <a:rPr lang="vi-VN" sz="2600">
                <a:latin typeface="Times New Roman" panose="02020603050405020304" pitchFamily="18" charset="0"/>
                <a:cs typeface="Times New Roman" panose="02020603050405020304" pitchFamily="18" charset="0"/>
              </a:rPr>
              <a:t>. </a:t>
            </a:r>
            <a:endParaRPr lang="en-US" sz="2600" smtClean="0">
              <a:latin typeface="Times New Roman" panose="02020603050405020304" pitchFamily="18" charset="0"/>
              <a:cs typeface="Times New Roman" panose="02020603050405020304" pitchFamily="18" charset="0"/>
            </a:endParaRPr>
          </a:p>
          <a:p>
            <a:pPr algn="just"/>
            <a:r>
              <a:rPr lang="vi-VN" sz="2600" smtClean="0">
                <a:latin typeface="Times New Roman" panose="02020603050405020304" pitchFamily="18" charset="0"/>
                <a:cs typeface="Times New Roman" panose="02020603050405020304" pitchFamily="18" charset="0"/>
              </a:rPr>
              <a:t>Thiết </a:t>
            </a:r>
            <a:r>
              <a:rPr lang="vi-VN" sz="2600">
                <a:latin typeface="Times New Roman" panose="02020603050405020304" pitchFamily="18" charset="0"/>
                <a:cs typeface="Times New Roman" panose="02020603050405020304" pitchFamily="18" charset="0"/>
              </a:rPr>
              <a:t>kế chế tạo hệ thống thiết bị và xây dựng phương pháp thử kiểm tra độ bền mài mòn của sản phẩm sơn </a:t>
            </a:r>
            <a:r>
              <a:rPr lang="vi-VN" sz="2600">
                <a:latin typeface="Times New Roman" panose="02020603050405020304" pitchFamily="18" charset="0"/>
                <a:cs typeface="Times New Roman" panose="02020603050405020304" pitchFamily="18" charset="0"/>
              </a:rPr>
              <a:t>chống </a:t>
            </a:r>
            <a:r>
              <a:rPr lang="vi-VN" sz="2600" smtClean="0">
                <a:latin typeface="Times New Roman" panose="02020603050405020304" pitchFamily="18" charset="0"/>
                <a:cs typeface="Times New Roman" panose="02020603050405020304" pitchFamily="18" charset="0"/>
              </a:rPr>
              <a:t>hà</a:t>
            </a:r>
            <a:r>
              <a:rPr lang="en-US" sz="2600" smtClean="0">
                <a:latin typeface="Times New Roman" panose="02020603050405020304" pitchFamily="18" charset="0"/>
                <a:cs typeface="Times New Roman" panose="02020603050405020304" pitchFamily="18" charset="0"/>
              </a:rPr>
              <a:t>.</a:t>
            </a:r>
            <a:endParaRPr lang="en-US" sz="2600">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a:xfrm>
            <a:off x="609600" y="841664"/>
            <a:ext cx="10972800" cy="1066800"/>
          </a:xfrm>
        </p:spPr>
        <p:txBody>
          <a:bodyPr>
            <a:normAutofit fontScale="90000"/>
          </a:bodyPr>
          <a:lstStyle/>
          <a:p>
            <a:pPr algn="ctr"/>
            <a:r>
              <a:rPr lang="en-US" sz="3100" b="1" smtClean="0">
                <a:latin typeface="Times New Roman" panose="02020603050405020304" pitchFamily="18" charset="0"/>
                <a:cs typeface="Times New Roman" panose="02020603050405020304" pitchFamily="18" charset="0"/>
              </a:rPr>
              <a:t>THỰC TRẠNG </a:t>
            </a:r>
            <a:r>
              <a:rPr lang="pt-BR" sz="3100" b="1" smtClean="0">
                <a:latin typeface="Times New Roman" panose="02020603050405020304" pitchFamily="18" charset="0"/>
                <a:cs typeface="Times New Roman" panose="02020603050405020304" pitchFamily="18" charset="0"/>
              </a:rPr>
              <a:t>HOẠT ĐỘNG NCKH VÀ PHÁT TRIỂN </a:t>
            </a:r>
            <a:br>
              <a:rPr lang="pt-BR" sz="3100" b="1" smtClean="0">
                <a:latin typeface="Times New Roman" panose="02020603050405020304" pitchFamily="18" charset="0"/>
                <a:cs typeface="Times New Roman" panose="02020603050405020304" pitchFamily="18" charset="0"/>
              </a:rPr>
            </a:br>
            <a:r>
              <a:rPr lang="pt-BR" sz="3100" b="1" smtClean="0">
                <a:latin typeface="Times New Roman" panose="02020603050405020304" pitchFamily="18" charset="0"/>
                <a:cs typeface="Times New Roman" panose="02020603050405020304" pitchFamily="18" charset="0"/>
              </a:rPr>
              <a:t>CÔNG NGHỆ </a:t>
            </a:r>
            <a:r>
              <a:rPr lang="en-US" sz="3100" b="1" smtClean="0">
                <a:latin typeface="Times New Roman" panose="02020603050405020304" pitchFamily="18" charset="0"/>
                <a:cs typeface="Times New Roman" panose="02020603050405020304" pitchFamily="18" charset="0"/>
              </a:rPr>
              <a:t>TRONG LĨNH VỰC CƠ KHÍ </a:t>
            </a:r>
            <a:r>
              <a:rPr lang="en-US" sz="2700" smtClean="0">
                <a:latin typeface="Times New Roman" panose="02020603050405020304" pitchFamily="18" charset="0"/>
                <a:cs typeface="Times New Roman" panose="02020603050405020304" pitchFamily="18" charset="0"/>
              </a:rPr>
              <a:t/>
            </a:r>
            <a:br>
              <a:rPr lang="en-US" sz="2700" smtClean="0">
                <a:latin typeface="Times New Roman" panose="02020603050405020304" pitchFamily="18" charset="0"/>
                <a:cs typeface="Times New Roman" panose="02020603050405020304" pitchFamily="18" charset="0"/>
              </a:rPr>
            </a:br>
            <a:r>
              <a:rPr lang="en-US" sz="3100" smtClean="0">
                <a:latin typeface="Times New Roman" panose="02020603050405020304" pitchFamily="18" charset="0"/>
                <a:cs typeface="Times New Roman" panose="02020603050405020304" pitchFamily="18" charset="0"/>
              </a:rPr>
              <a:t>(</a:t>
            </a:r>
            <a:r>
              <a:rPr lang="en-US" sz="3100" i="1" err="1" smtClean="0">
                <a:latin typeface="Times New Roman" panose="02020603050405020304" pitchFamily="18" charset="0"/>
                <a:cs typeface="Times New Roman" panose="02020603050405020304" pitchFamily="18" charset="0"/>
              </a:rPr>
              <a:t>Giai</a:t>
            </a:r>
            <a:r>
              <a:rPr lang="en-US" sz="3100" i="1" smtClean="0">
                <a:latin typeface="Times New Roman" panose="02020603050405020304" pitchFamily="18" charset="0"/>
                <a:cs typeface="Times New Roman" panose="02020603050405020304" pitchFamily="18" charset="0"/>
              </a:rPr>
              <a:t> </a:t>
            </a:r>
            <a:r>
              <a:rPr lang="en-US" sz="3100" i="1" err="1">
                <a:latin typeface="Times New Roman" panose="02020603050405020304" pitchFamily="18" charset="0"/>
                <a:cs typeface="Times New Roman" panose="02020603050405020304" pitchFamily="18" charset="0"/>
              </a:rPr>
              <a:t>đoạn</a:t>
            </a:r>
            <a:r>
              <a:rPr lang="en-US" sz="3100" i="1">
                <a:latin typeface="Times New Roman" panose="02020603050405020304" pitchFamily="18" charset="0"/>
                <a:cs typeface="Times New Roman" panose="02020603050405020304" pitchFamily="18" charset="0"/>
              </a:rPr>
              <a:t> 1996-2012</a:t>
            </a:r>
            <a:r>
              <a:rPr lang="en-US" sz="3100" smtClean="0">
                <a:latin typeface="Times New Roman" panose="02020603050405020304" pitchFamily="18" charset="0"/>
                <a:cs typeface="Times New Roman" panose="02020603050405020304" pitchFamily="18" charset="0"/>
              </a:rPr>
              <a:t>)</a:t>
            </a: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5713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009" y="2072779"/>
            <a:ext cx="11734800" cy="4535840"/>
          </a:xfrm>
        </p:spPr>
        <p:txBody>
          <a:bodyPr>
            <a:normAutofit fontScale="85000" lnSpcReduction="20000"/>
          </a:bodyPr>
          <a:lstStyle/>
          <a:p>
            <a:pPr algn="just">
              <a:lnSpc>
                <a:spcPct val="120000"/>
              </a:lnSpc>
            </a:pPr>
            <a:r>
              <a:rPr lang="vi-VN" i="1">
                <a:latin typeface="Times New Roman" panose="02020603050405020304" pitchFamily="18" charset="0"/>
                <a:cs typeface="Times New Roman" panose="02020603050405020304" pitchFamily="18" charset="0"/>
              </a:rPr>
              <a:t>Đóng mới và sửa chữa </a:t>
            </a:r>
            <a:r>
              <a:rPr lang="vi-VN" i="1">
                <a:latin typeface="Times New Roman" panose="02020603050405020304" pitchFamily="18" charset="0"/>
                <a:cs typeface="Times New Roman" panose="02020603050405020304" pitchFamily="18" charset="0"/>
              </a:rPr>
              <a:t>tầu </a:t>
            </a:r>
            <a:r>
              <a:rPr lang="vi-VN" i="1" smtClean="0">
                <a:latin typeface="Times New Roman" panose="02020603050405020304" pitchFamily="18" charset="0"/>
                <a:cs typeface="Times New Roman" panose="02020603050405020304" pitchFamily="18" charset="0"/>
              </a:rPr>
              <a:t>thuỷ</a:t>
            </a:r>
            <a:r>
              <a:rPr lang="en-US" i="1" smtClean="0">
                <a:latin typeface="Times New Roman" panose="02020603050405020304" pitchFamily="18" charset="0"/>
                <a:cs typeface="Times New Roman" panose="02020603050405020304" pitchFamily="18" charset="0"/>
              </a:rPr>
              <a:t>: </a:t>
            </a:r>
          </a:p>
          <a:p>
            <a:pPr lvl="1" algn="just">
              <a:lnSpc>
                <a:spcPct val="120000"/>
              </a:lnSpc>
            </a:pPr>
            <a:r>
              <a:rPr lang="vi-VN" smtClean="0">
                <a:latin typeface="Times New Roman" panose="02020603050405020304" pitchFamily="18" charset="0"/>
                <a:cs typeface="Times New Roman" panose="02020603050405020304" pitchFamily="18" charset="0"/>
              </a:rPr>
              <a:t>Nâng </a:t>
            </a:r>
            <a:r>
              <a:rPr lang="vi-VN">
                <a:latin typeface="Times New Roman" panose="02020603050405020304" pitchFamily="18" charset="0"/>
                <a:cs typeface="Times New Roman" panose="02020603050405020304" pitchFamily="18" charset="0"/>
              </a:rPr>
              <a:t>cấp các cơ sở đóng tầu hiện có, từng bước đầu tư đổi mới trang thiết bị, công nghệ, nhất là những công nghệ cơ bản có tính chất quyết định đến năng suất, chất lượng sản phẩm</a:t>
            </a:r>
            <a:r>
              <a:rPr lang="vi-VN">
                <a:latin typeface="Times New Roman" panose="02020603050405020304" pitchFamily="18" charset="0"/>
                <a:cs typeface="Times New Roman" panose="02020603050405020304" pitchFamily="18" charset="0"/>
              </a:rPr>
              <a:t>. </a:t>
            </a:r>
            <a:endParaRPr lang="en-US" smtClean="0">
              <a:latin typeface="Times New Roman" panose="02020603050405020304" pitchFamily="18" charset="0"/>
              <a:cs typeface="Times New Roman" panose="02020603050405020304" pitchFamily="18" charset="0"/>
            </a:endParaRPr>
          </a:p>
          <a:p>
            <a:pPr lvl="1" algn="just">
              <a:lnSpc>
                <a:spcPct val="120000"/>
              </a:lnSpc>
            </a:pPr>
            <a:r>
              <a:rPr lang="vi-VN" smtClean="0">
                <a:latin typeface="Times New Roman" panose="02020603050405020304" pitchFamily="18" charset="0"/>
                <a:cs typeface="Times New Roman" panose="02020603050405020304" pitchFamily="18" charset="0"/>
              </a:rPr>
              <a:t>Nâng </a:t>
            </a:r>
            <a:r>
              <a:rPr lang="vi-VN">
                <a:latin typeface="Times New Roman" panose="02020603050405020304" pitchFamily="18" charset="0"/>
                <a:cs typeface="Times New Roman" panose="02020603050405020304" pitchFamily="18" charset="0"/>
              </a:rPr>
              <a:t>cấp cơ sở vật chất và trình độ công nghệ sửa chữa để đáp ứng nhu cầu sửa chữa ngày càng tăng của đội tàu biển quốc gia và quốc </a:t>
            </a:r>
            <a:r>
              <a:rPr lang="vi-VN">
                <a:latin typeface="Times New Roman" panose="02020603050405020304" pitchFamily="18" charset="0"/>
                <a:cs typeface="Times New Roman" panose="02020603050405020304" pitchFamily="18" charset="0"/>
              </a:rPr>
              <a:t>tế</a:t>
            </a:r>
            <a:r>
              <a:rPr lang="vi-VN" smtClean="0">
                <a:latin typeface="Times New Roman" panose="02020603050405020304" pitchFamily="18" charset="0"/>
                <a:cs typeface="Times New Roman" panose="02020603050405020304" pitchFamily="18" charset="0"/>
              </a:rPr>
              <a:t>.</a:t>
            </a:r>
            <a:endParaRPr lang="en-US" smtClean="0">
              <a:latin typeface="Times New Roman" panose="02020603050405020304" pitchFamily="18" charset="0"/>
              <a:cs typeface="Times New Roman" panose="02020603050405020304" pitchFamily="18" charset="0"/>
            </a:endParaRPr>
          </a:p>
          <a:p>
            <a:pPr lvl="1" algn="just">
              <a:lnSpc>
                <a:spcPct val="120000"/>
              </a:lnSpc>
            </a:pPr>
            <a:r>
              <a:rPr lang="vi-VN" smtClean="0">
                <a:latin typeface="Times New Roman" panose="02020603050405020304" pitchFamily="18" charset="0"/>
                <a:cs typeface="Times New Roman" panose="02020603050405020304" pitchFamily="18" charset="0"/>
              </a:rPr>
              <a:t>Ứng </a:t>
            </a:r>
            <a:r>
              <a:rPr lang="vi-VN">
                <a:latin typeface="Times New Roman" panose="02020603050405020304" pitchFamily="18" charset="0"/>
                <a:cs typeface="Times New Roman" panose="02020603050405020304" pitchFamily="18" charset="0"/>
              </a:rPr>
              <a:t>dụng công nghệ CAD trong thiết kế, đổi mới công nghệ phóng dạng và hạ liệu, áp dụng kỹ thuật số trong hạ liệu với các máy cắt Plasma kỹ thuật CNC</a:t>
            </a:r>
            <a:r>
              <a:rPr lang="vi-VN">
                <a:latin typeface="Times New Roman" panose="02020603050405020304" pitchFamily="18" charset="0"/>
                <a:cs typeface="Times New Roman" panose="02020603050405020304" pitchFamily="18" charset="0"/>
              </a:rPr>
              <a:t>. </a:t>
            </a:r>
            <a:endParaRPr lang="en-US" smtClean="0">
              <a:latin typeface="Times New Roman" panose="02020603050405020304" pitchFamily="18" charset="0"/>
              <a:cs typeface="Times New Roman" panose="02020603050405020304" pitchFamily="18" charset="0"/>
            </a:endParaRPr>
          </a:p>
          <a:p>
            <a:pPr lvl="1" algn="just">
              <a:lnSpc>
                <a:spcPct val="120000"/>
              </a:lnSpc>
            </a:pPr>
            <a:r>
              <a:rPr lang="vi-VN" smtClean="0">
                <a:latin typeface="Times New Roman" panose="02020603050405020304" pitchFamily="18" charset="0"/>
                <a:cs typeface="Times New Roman" panose="02020603050405020304" pitchFamily="18" charset="0"/>
              </a:rPr>
              <a:t>Ứng </a:t>
            </a:r>
            <a:r>
              <a:rPr lang="vi-VN">
                <a:latin typeface="Times New Roman" panose="02020603050405020304" pitchFamily="18" charset="0"/>
                <a:cs typeface="Times New Roman" panose="02020603050405020304" pitchFamily="18" charset="0"/>
              </a:rPr>
              <a:t>dụng công nghệ hiện đại trong làm sạch bề mặt kim loại và sơn phủ. Ứng dụng rộng rãi công nghệ hàn tự động</a:t>
            </a:r>
            <a:r>
              <a:rPr lang="vi-VN">
                <a:latin typeface="Times New Roman" panose="02020603050405020304" pitchFamily="18" charset="0"/>
                <a:cs typeface="Times New Roman" panose="02020603050405020304" pitchFamily="18" charset="0"/>
              </a:rPr>
              <a:t>. </a:t>
            </a:r>
            <a:endParaRPr lang="en-US" smtClean="0">
              <a:latin typeface="Times New Roman" panose="02020603050405020304" pitchFamily="18" charset="0"/>
              <a:cs typeface="Times New Roman" panose="02020603050405020304" pitchFamily="18" charset="0"/>
            </a:endParaRPr>
          </a:p>
          <a:p>
            <a:pPr lvl="1" algn="just">
              <a:lnSpc>
                <a:spcPct val="120000"/>
              </a:lnSpc>
            </a:pPr>
            <a:r>
              <a:rPr lang="vi-VN" smtClean="0">
                <a:latin typeface="Times New Roman" panose="02020603050405020304" pitchFamily="18" charset="0"/>
                <a:cs typeface="Times New Roman" panose="02020603050405020304" pitchFamily="18" charset="0"/>
              </a:rPr>
              <a:t>Nâng </a:t>
            </a:r>
            <a:r>
              <a:rPr lang="vi-VN">
                <a:latin typeface="Times New Roman" panose="02020603050405020304" pitchFamily="18" charset="0"/>
                <a:cs typeface="Times New Roman" panose="02020603050405020304" pitchFamily="18" charset="0"/>
              </a:rPr>
              <a:t>cao trình độ công nghệ chế tạo vỏ tầu bằng hợp kim nhôm Panel hoặc vật liệu mới</a:t>
            </a:r>
            <a:r>
              <a:rPr lang="vi-VN">
                <a:latin typeface="Times New Roman" panose="02020603050405020304" pitchFamily="18" charset="0"/>
                <a:cs typeface="Times New Roman" panose="02020603050405020304" pitchFamily="18" charset="0"/>
              </a:rPr>
              <a:t>. </a:t>
            </a:r>
            <a:endParaRPr lang="en-US" smtClean="0">
              <a:latin typeface="Times New Roman" panose="02020603050405020304" pitchFamily="18" charset="0"/>
              <a:cs typeface="Times New Roman" panose="02020603050405020304" pitchFamily="18" charset="0"/>
            </a:endParaRPr>
          </a:p>
          <a:p>
            <a:pPr lvl="1" algn="just">
              <a:lnSpc>
                <a:spcPct val="120000"/>
              </a:lnSpc>
            </a:pPr>
            <a:r>
              <a:rPr lang="vi-VN" smtClean="0">
                <a:latin typeface="Times New Roman" panose="02020603050405020304" pitchFamily="18" charset="0"/>
                <a:cs typeface="Times New Roman" panose="02020603050405020304" pitchFamily="18" charset="0"/>
              </a:rPr>
              <a:t>Nghiên </a:t>
            </a:r>
            <a:r>
              <a:rPr lang="vi-VN">
                <a:latin typeface="Times New Roman" panose="02020603050405020304" pitchFamily="18" charset="0"/>
                <a:cs typeface="Times New Roman" panose="02020603050405020304" pitchFamily="18" charset="0"/>
              </a:rPr>
              <a:t>cứu hoàn thiện công nghệ sản xuất các phụ kiện và nghi khí hàng hải, từng bước nâng cao tỷ lệ nội địa hoá.</a:t>
            </a:r>
            <a:endParaRPr lang="en-US">
              <a:latin typeface="Times New Roman" panose="02020603050405020304" pitchFamily="18" charset="0"/>
              <a:cs typeface="Times New Roman" panose="02020603050405020304" pitchFamily="18" charset="0"/>
            </a:endParaRPr>
          </a:p>
          <a:p>
            <a:pPr algn="just">
              <a:lnSpc>
                <a:spcPct val="120000"/>
              </a:lnSpc>
            </a:pPr>
            <a:endParaRPr lang="en-US">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a:xfrm>
            <a:off x="609600" y="841664"/>
            <a:ext cx="10972800" cy="1066800"/>
          </a:xfrm>
        </p:spPr>
        <p:txBody>
          <a:bodyPr>
            <a:normAutofit fontScale="90000"/>
          </a:bodyPr>
          <a:lstStyle/>
          <a:p>
            <a:pPr algn="ctr"/>
            <a:r>
              <a:rPr lang="pt-BR" sz="2800" b="1" smtClean="0">
                <a:latin typeface="Times New Roman" panose="02020603050405020304" pitchFamily="18" charset="0"/>
                <a:cs typeface="Times New Roman" panose="02020603050405020304" pitchFamily="18" charset="0"/>
              </a:rPr>
              <a:t>ĐỊNH HƯỚNG HOẠT ĐỘNG NGHIÊN CỨU ỨNG DỤNG KHCN </a:t>
            </a:r>
            <a:br>
              <a:rPr lang="pt-BR" sz="2800" b="1" smtClean="0">
                <a:latin typeface="Times New Roman" panose="02020603050405020304" pitchFamily="18" charset="0"/>
                <a:cs typeface="Times New Roman" panose="02020603050405020304" pitchFamily="18" charset="0"/>
              </a:rPr>
            </a:br>
            <a:r>
              <a:rPr lang="pt-BR" sz="2800" b="1" smtClean="0">
                <a:latin typeface="Times New Roman" panose="02020603050405020304" pitchFamily="18" charset="0"/>
                <a:cs typeface="Times New Roman" panose="02020603050405020304" pitchFamily="18" charset="0"/>
              </a:rPr>
              <a:t>TRONG LĨNH VỰC THIẾT KẾT, GIA CÔNG CƠ KHÍ </a:t>
            </a:r>
            <a:br>
              <a:rPr lang="pt-BR" sz="2800" b="1" smtClean="0">
                <a:latin typeface="Times New Roman" panose="02020603050405020304" pitchFamily="18" charset="0"/>
                <a:cs typeface="Times New Roman" panose="02020603050405020304" pitchFamily="18" charset="0"/>
              </a:rPr>
            </a:br>
            <a:r>
              <a:rPr lang="pt-BR" sz="2800" b="1" smtClean="0">
                <a:latin typeface="Times New Roman" panose="02020603050405020304" pitchFamily="18" charset="0"/>
                <a:cs typeface="Times New Roman" panose="02020603050405020304" pitchFamily="18" charset="0"/>
              </a:rPr>
              <a:t>THÀNH PHỐ HẢI PHÒNG ĐẾN NĂM 2020</a:t>
            </a:r>
            <a:endParaRPr 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1962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 id="{9308F140-5CDC-477D-BC4D-9C1906451284}" vid="{11C5112C-663B-4E6D-9D3D-2361F8FA32D6}"/>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FD44557-C150-4AA7-97B1-62E8021520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Training presentation</Template>
  <TotalTime>0</TotalTime>
  <Words>1952</Words>
  <Application>Microsoft Office PowerPoint</Application>
  <PresentationFormat>Widescreen</PresentationFormat>
  <Paragraphs>138</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Georgia</vt:lpstr>
      <vt:lpstr>Times New Roman</vt:lpstr>
      <vt:lpstr>Wingdings 2</vt:lpstr>
      <vt:lpstr>Training presentation</vt:lpstr>
      <vt:lpstr>PowerPoint Presentation</vt:lpstr>
      <vt:lpstr>GIỚI THIỆU CHUNG</vt:lpstr>
      <vt:lpstr>HIỆN TRẠNG CÔNG NGHỆ TRONG LĨNH VỰC CƠ KHÍ  (theo đánh giá của đề án ĐMCN Tp. Hải Phòng đến năm 2020)</vt:lpstr>
      <vt:lpstr>HIỆN TRẠNG CÔNG NGHỆ TRONG LĨNH VỰC CƠ KHÍ  (theo đánh giá của đề án ĐMCN Tp. Hải Phòng đến năm 2020)</vt:lpstr>
      <vt:lpstr>HIỆN TRẠNG CÔNG NGHỆ TRONG LĨNH VỰC CƠ KHÍ  (theo đánh giá của đề án ĐMCN Tp. Hải Phòng đến năm 2020)</vt:lpstr>
      <vt:lpstr>HIỆN TRẠNG CÔNG NGHỆ TRONG LĨNH VỰC CƠ KHÍ  (theo đánh giá của đề án ĐMCN Tp. Hải Phòng đến năm 2020)</vt:lpstr>
      <vt:lpstr>THỰC TRẠNG HOẠT ĐỘNG NCKH VÀ PHÁT TRIỂN  CÔNG NGHỆ TRONG LĨNH VỰC CƠ KHÍ  (Giai đoạn 1996-2012)</vt:lpstr>
      <vt:lpstr>THỰC TRẠNG HOẠT ĐỘNG NCKH VÀ PHÁT TRIỂN  CÔNG NGHỆ TRONG LĨNH VỰC CƠ KHÍ  (Giai đoạn 1996-2012)</vt:lpstr>
      <vt:lpstr>ĐỊNH HƯỚNG HOẠT ĐỘNG NGHIÊN CỨU ỨNG DỤNG KHCN  TRONG LĨNH VỰC THIẾT KẾT, GIA CÔNG CƠ KHÍ  THÀNH PHỐ HẢI PHÒNG ĐẾN NĂM 2020</vt:lpstr>
      <vt:lpstr>ĐỊNH HƯỚNG HOẠT ĐỘNG NGHIÊN CỨU ỨNG DỤNG KHCN  TRONG LĨNH VỰC THIẾT KẾT, GIA CÔNG CƠ KHÍ  THÀNH PHỐ HẢI PHÒNG ĐẾN NĂM 2020</vt:lpstr>
      <vt:lpstr>MỘT SỐ NHIỆM VỤ ĐANG ĐƯỢC NGHIÊN CỨU TRONG LĨNH VỰC  THIẾT KẾ, GIA CÔNG CƠ KHÍ GIAI ĐOẠN 2013 - 2015</vt:lpstr>
      <vt:lpstr>MỘT SỐ NHIỆM VỤ ĐANG ĐƯỢC XÉT DUYỆT ĐỂ  TRIỂN KHAI NGHIÊN CỨU (NĂM 2015)</vt:lpstr>
      <vt:lpstr>MỘT VÀI NHẬN XÉT VÀ ĐỀ XUẤT  </vt:lpstr>
      <vt:lpstr>MỘT VÀI NHẬN XÉT VÀ ĐỀ XUẤT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2015-08-04T08:59:53Z</dcterms:created>
  <dcterms:modified xsi:type="dcterms:W3CDTF">2015-08-04T11:22:41Z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TC034606049991</vt:lpwstr>
  </property>
</Properties>
</file>